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727" r:id="rId1"/>
    <p:sldMasterId id="2147483741" r:id="rId2"/>
  </p:sldMasterIdLst>
  <p:notesMasterIdLst>
    <p:notesMasterId r:id="rId75"/>
  </p:notesMasterIdLst>
  <p:handoutMasterIdLst>
    <p:handoutMasterId r:id="rId76"/>
  </p:handoutMasterIdLst>
  <p:sldIdLst>
    <p:sldId id="1321" r:id="rId3"/>
    <p:sldId id="1326" r:id="rId4"/>
    <p:sldId id="1327" r:id="rId5"/>
    <p:sldId id="1328" r:id="rId6"/>
    <p:sldId id="1329" r:id="rId7"/>
    <p:sldId id="1330" r:id="rId8"/>
    <p:sldId id="1331" r:id="rId9"/>
    <p:sldId id="1332" r:id="rId10"/>
    <p:sldId id="1333" r:id="rId11"/>
    <p:sldId id="1392" r:id="rId12"/>
    <p:sldId id="1334" r:id="rId13"/>
    <p:sldId id="1335" r:id="rId14"/>
    <p:sldId id="1336" r:id="rId15"/>
    <p:sldId id="1391" r:id="rId16"/>
    <p:sldId id="1337" r:id="rId17"/>
    <p:sldId id="1338" r:id="rId18"/>
    <p:sldId id="1339" r:id="rId19"/>
    <p:sldId id="1340" r:id="rId20"/>
    <p:sldId id="1341" r:id="rId21"/>
    <p:sldId id="1410" r:id="rId22"/>
    <p:sldId id="1342" r:id="rId23"/>
    <p:sldId id="1343" r:id="rId24"/>
    <p:sldId id="1344" r:id="rId25"/>
    <p:sldId id="1345" r:id="rId26"/>
    <p:sldId id="1346" r:id="rId27"/>
    <p:sldId id="1347" r:id="rId28"/>
    <p:sldId id="1348" r:id="rId29"/>
    <p:sldId id="1349" r:id="rId30"/>
    <p:sldId id="1350" r:id="rId31"/>
    <p:sldId id="1351" r:id="rId32"/>
    <p:sldId id="1352" r:id="rId33"/>
    <p:sldId id="1353" r:id="rId34"/>
    <p:sldId id="1354" r:id="rId35"/>
    <p:sldId id="1355" r:id="rId36"/>
    <p:sldId id="1356" r:id="rId37"/>
    <p:sldId id="1357" r:id="rId38"/>
    <p:sldId id="1361" r:id="rId39"/>
    <p:sldId id="1364" r:id="rId40"/>
    <p:sldId id="1365" r:id="rId41"/>
    <p:sldId id="1366" r:id="rId42"/>
    <p:sldId id="1367" r:id="rId43"/>
    <p:sldId id="1368" r:id="rId44"/>
    <p:sldId id="1369" r:id="rId45"/>
    <p:sldId id="1370" r:id="rId46"/>
    <p:sldId id="1394" r:id="rId47"/>
    <p:sldId id="1393" r:id="rId48"/>
    <p:sldId id="1380" r:id="rId49"/>
    <p:sldId id="1407" r:id="rId50"/>
    <p:sldId id="1381" r:id="rId51"/>
    <p:sldId id="1382" r:id="rId52"/>
    <p:sldId id="1408" r:id="rId53"/>
    <p:sldId id="1383" r:id="rId54"/>
    <p:sldId id="1384" r:id="rId55"/>
    <p:sldId id="1385" r:id="rId56"/>
    <p:sldId id="1386" r:id="rId57"/>
    <p:sldId id="1387" r:id="rId58"/>
    <p:sldId id="1388" r:id="rId59"/>
    <p:sldId id="1389" r:id="rId60"/>
    <p:sldId id="1390" r:id="rId61"/>
    <p:sldId id="1409" r:id="rId62"/>
    <p:sldId id="1395" r:id="rId63"/>
    <p:sldId id="1396" r:id="rId64"/>
    <p:sldId id="1397" r:id="rId65"/>
    <p:sldId id="1398" r:id="rId66"/>
    <p:sldId id="1399" r:id="rId67"/>
    <p:sldId id="1400" r:id="rId68"/>
    <p:sldId id="1401" r:id="rId69"/>
    <p:sldId id="1402" r:id="rId70"/>
    <p:sldId id="1403" r:id="rId71"/>
    <p:sldId id="1404" r:id="rId72"/>
    <p:sldId id="1405" r:id="rId73"/>
    <p:sldId id="1406" r:id="rId74"/>
  </p:sldIdLst>
  <p:sldSz cx="9144000" cy="6858000" type="screen4x3"/>
  <p:notesSz cx="6797675" cy="9874250"/>
  <p:defaultTextStyle>
    <a:defPPr>
      <a:defRPr lang="zh-CN"/>
    </a:defPPr>
    <a:lvl1pPr algn="l" rtl="0" fontAlgn="base">
      <a:lnSpc>
        <a:spcPct val="140000"/>
      </a:lnSpc>
      <a:spcBef>
        <a:spcPct val="20000"/>
      </a:spcBef>
      <a:spcAft>
        <a:spcPct val="0"/>
      </a:spcAft>
      <a:buChar char="•"/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fontAlgn="base">
      <a:lnSpc>
        <a:spcPct val="140000"/>
      </a:lnSpc>
      <a:spcBef>
        <a:spcPct val="20000"/>
      </a:spcBef>
      <a:spcAft>
        <a:spcPct val="0"/>
      </a:spcAft>
      <a:buChar char="•"/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fontAlgn="base">
      <a:lnSpc>
        <a:spcPct val="140000"/>
      </a:lnSpc>
      <a:spcBef>
        <a:spcPct val="20000"/>
      </a:spcBef>
      <a:spcAft>
        <a:spcPct val="0"/>
      </a:spcAft>
      <a:buChar char="•"/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fontAlgn="base">
      <a:lnSpc>
        <a:spcPct val="140000"/>
      </a:lnSpc>
      <a:spcBef>
        <a:spcPct val="20000"/>
      </a:spcBef>
      <a:spcAft>
        <a:spcPct val="0"/>
      </a:spcAft>
      <a:buChar char="•"/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fontAlgn="base">
      <a:lnSpc>
        <a:spcPct val="140000"/>
      </a:lnSpc>
      <a:spcBef>
        <a:spcPct val="20000"/>
      </a:spcBef>
      <a:spcAft>
        <a:spcPct val="0"/>
      </a:spcAft>
      <a:buChar char="•"/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lu li" initials="" lastIdx="17" clrIdx="0"/>
  <p:cmAuthor id="1" name="LiLulu" initials="L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11720"/>
    <a:srgbClr val="9F1923"/>
    <a:srgbClr val="A61A24"/>
    <a:srgbClr val="CC0066"/>
    <a:srgbClr val="000099"/>
    <a:srgbClr val="666699"/>
    <a:srgbClr val="000066"/>
    <a:srgbClr val="FF0000"/>
    <a:srgbClr val="E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8" autoAdjust="0"/>
    <p:restoredTop sz="90000" autoAdjust="0"/>
  </p:normalViewPr>
  <p:slideViewPr>
    <p:cSldViewPr snapToGrid="0">
      <p:cViewPr varScale="1">
        <p:scale>
          <a:sx n="104" d="100"/>
          <a:sy n="104" d="100"/>
        </p:scale>
        <p:origin x="1926" y="114"/>
      </p:cViewPr>
      <p:guideLst>
        <p:guide orient="horz" pos="2160"/>
        <p:guide pos="3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8400"/>
    </p:cViewPr>
  </p:sorterViewPr>
  <p:notesViewPr>
    <p:cSldViewPr snapToGrid="0">
      <p:cViewPr varScale="1">
        <p:scale>
          <a:sx n="53" d="100"/>
          <a:sy n="53" d="100"/>
        </p:scale>
        <p:origin x="-2658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1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1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9F45C87-7387-4316-82D2-999E0F1E2D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9865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8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1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8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1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80A520B-1857-41B1-97D3-DA3A336EC4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78744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A520B-1857-41B1-97D3-DA3A336EC44E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26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FBF9AB59-BEC3-4625-9A55-9E57F1D394F5}" type="datetime1">
              <a:rPr lang="zh-CN" altLang="en-US" smtClean="0"/>
              <a:pPr>
                <a:buFontTx/>
                <a:buNone/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None/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B765765F-A95D-4680-8E91-37BC2C404936}" type="slidenum">
              <a:rPr lang="en-US" altLang="zh-CN" smtClean="0"/>
              <a:pPr>
                <a:buFontTx/>
                <a:buNone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04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5B3B6-0CE9-41AF-8C08-C00F12DE3106}" type="datetime1">
              <a:rPr lang="zh-CN" altLang="en-US" smtClean="0"/>
              <a:pPr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62BE8675-7E1E-4F0D-99E8-4CEF8F868FF2}" type="slidenum">
              <a:rPr lang="en-US" altLang="zh-CN" smtClean="0"/>
              <a:pPr>
                <a:buFontTx/>
                <a:buNone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924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4348A-96B1-4517-BB67-3B1581B8E309}" type="datetime1">
              <a:rPr lang="zh-CN" altLang="en-US" smtClean="0"/>
              <a:pPr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62BE8675-7E1E-4F0D-99E8-4CEF8F868FF2}" type="slidenum">
              <a:rPr lang="en-US" altLang="zh-CN" smtClean="0"/>
              <a:pPr>
                <a:buFontTx/>
                <a:buNone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61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24629-BB37-4738-868A-694567712E05}" type="datetime1">
              <a:rPr lang="zh-CN" altLang="en-US" smtClean="0"/>
              <a:pPr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62BE8675-7E1E-4F0D-99E8-4CEF8F868FF2}" type="slidenum">
              <a:rPr lang="en-US" altLang="zh-CN" smtClean="0"/>
              <a:pPr>
                <a:buFontTx/>
                <a:buNone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00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6AD52-1303-40AC-9808-2D3D536B160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5593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15D42-1E7E-4E98-905B-C78AEA97D86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28145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5724525" y="212726"/>
            <a:ext cx="3455988" cy="5847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1600" smtClean="0">
                <a:solidFill>
                  <a:srgbClr val="FFFFFF"/>
                </a:solidFill>
                <a:ea typeface="黑体" panose="02010609060101010101" pitchFamily="49" charset="-122"/>
              </a:rPr>
              <a:t>统计学院“十年腾飞”学科规划汇报</a:t>
            </a:r>
            <a:endParaRPr lang="en-US" altLang="zh-CN" sz="1600" smtClean="0">
              <a:solidFill>
                <a:srgbClr val="FFFFFF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70401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465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315759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3213" y="1700213"/>
            <a:ext cx="4038600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4213" y="1700213"/>
            <a:ext cx="4038600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53625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5755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1797"/>
            <a:ext cx="8229600" cy="789140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84255"/>
            <a:ext cx="8229600" cy="4382717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lnSpc>
                <a:spcPct val="150000"/>
              </a:lnSpc>
              <a:spcBef>
                <a:spcPts val="0"/>
              </a:spcBef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lnSpc>
                <a:spcPct val="150000"/>
              </a:lnSpc>
              <a:spcBef>
                <a:spcPts val="0"/>
              </a:spcBef>
              <a:defRPr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spcBef>
                <a:spcPts val="0"/>
              </a:spcBef>
              <a:defRPr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2411E7B0-A2B7-4742-A41D-25E4B9BCF84B}" type="datetime1">
              <a:rPr lang="zh-CN" altLang="en-US" smtClean="0"/>
              <a:pPr>
                <a:buFontTx/>
                <a:buNone/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None/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62BE8675-7E1E-4F0D-99E8-4CEF8F868FF2}" type="slidenum">
              <a:rPr lang="en-US" altLang="zh-CN" smtClean="0"/>
              <a:pPr>
                <a:buFontTx/>
                <a:buNone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025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2052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5498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441401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750084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65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62714" y="404813"/>
            <a:ext cx="2070100" cy="56880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6" y="404813"/>
            <a:ext cx="6059488" cy="56880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09909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6" y="404815"/>
            <a:ext cx="6626225" cy="7524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3213" y="1700213"/>
            <a:ext cx="8229600" cy="4392612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239809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28E4D08C-431F-4BD1-878D-9BF294FE8703}" type="datetime1">
              <a:rPr lang="zh-CN" altLang="en-US" smtClean="0"/>
              <a:pPr>
                <a:buFontTx/>
                <a:buNone/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None/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62BE8675-7E1E-4F0D-99E8-4CEF8F868FF2}" type="slidenum">
              <a:rPr lang="en-US" altLang="zh-CN" smtClean="0"/>
              <a:pPr>
                <a:buFontTx/>
                <a:buNone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853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B1F74-6003-405E-BBDF-A077AD9DFAF5}" type="datetime1">
              <a:rPr lang="zh-CN" altLang="en-US" smtClean="0"/>
              <a:pPr>
                <a:defRPr/>
              </a:pPr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smtClean="0"/>
            </a:lvl1pPr>
          </a:lstStyle>
          <a:p>
            <a:pPr>
              <a:buFontTx/>
              <a:buNone/>
            </a:pPr>
            <a:fld id="{D8F76D13-C729-4B8F-B6CA-FD324BF34F27}" type="slidenum">
              <a:rPr lang="en-US" altLang="zh-CN" smtClean="0"/>
              <a:pPr>
                <a:buFontTx/>
                <a:buNone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571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E7B73-644F-4ABA-9B08-45D6A1502684}" type="datetime1">
              <a:rPr lang="zh-CN" altLang="en-US" smtClean="0"/>
              <a:pPr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62BE8675-7E1E-4F0D-99E8-4CEF8F868FF2}" type="slidenum">
              <a:rPr lang="en-US" altLang="zh-CN" smtClean="0"/>
              <a:pPr>
                <a:buFontTx/>
                <a:buNone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20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83A4D-8CC0-4218-BC96-A24A66EA9BD2}" type="datetime1">
              <a:rPr lang="zh-CN" altLang="en-US" smtClean="0"/>
              <a:pPr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62BE8675-7E1E-4F0D-99E8-4CEF8F868FF2}" type="slidenum">
              <a:rPr lang="en-US" altLang="zh-CN" smtClean="0"/>
              <a:pPr>
                <a:buFontTx/>
                <a:buNone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170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30672-E6D3-469A-91E5-3BE97731462B}" type="datetime1">
              <a:rPr lang="zh-CN" altLang="en-US" smtClean="0"/>
              <a:pPr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62BE8675-7E1E-4F0D-99E8-4CEF8F868FF2}" type="slidenum">
              <a:rPr lang="en-US" altLang="zh-CN" smtClean="0"/>
              <a:pPr>
                <a:buFontTx/>
                <a:buNone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338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6A6CC9-7E25-4CA4-8BD1-8E218075AACA}" type="datetime1">
              <a:rPr lang="zh-CN" altLang="en-US" smtClean="0"/>
              <a:pPr/>
              <a:t>2018/12/11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smtClean="0"/>
            </a:lvl1pPr>
          </a:lstStyle>
          <a:p>
            <a:pPr>
              <a:buFontTx/>
              <a:buNone/>
            </a:pPr>
            <a:fld id="{E7128283-1589-4972-82BE-045635513151}" type="slidenum">
              <a:rPr lang="en-US" altLang="zh-CN" smtClean="0"/>
              <a:pPr>
                <a:buFontTx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7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625D28-3E65-45F8-B554-203226C392CA}" type="datetime1">
              <a:rPr lang="zh-CN" altLang="en-US" smtClean="0"/>
              <a:pPr/>
              <a:t>2018/12/11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smtClean="0"/>
            </a:lvl1pPr>
          </a:lstStyle>
          <a:p>
            <a:pPr>
              <a:buFontTx/>
              <a:buNone/>
            </a:pPr>
            <a:fld id="{D150E68F-F507-451A-9D67-67B52CEB2145}" type="slidenum">
              <a:rPr lang="en-US" altLang="zh-CN" smtClean="0"/>
              <a:pPr>
                <a:buFontTx/>
                <a:buNone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3965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buFontTx/>
              <a:buNone/>
              <a:defRPr/>
            </a:pPr>
            <a:fld id="{D867D3BC-E722-4E8E-8D82-B9550D6C128A}" type="datetime1">
              <a:rPr lang="zh-CN" altLang="en-US" smtClean="0"/>
              <a:pPr>
                <a:buFontTx/>
                <a:buNone/>
                <a:defRPr/>
              </a:pPr>
              <a:t>2018/12/11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None/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ea"/>
                <a:ea typeface="+mn-ea"/>
              </a:defRPr>
            </a:lvl1pPr>
          </a:lstStyle>
          <a:p>
            <a:pPr>
              <a:buFontTx/>
              <a:buNone/>
              <a:defRPr/>
            </a:pPr>
            <a:fld id="{62BE8675-7E1E-4F0D-99E8-4CEF8F868FF2}" type="slidenum">
              <a:rPr lang="en-US" altLang="zh-CN" smtClean="0"/>
              <a:pPr>
                <a:buFontTx/>
                <a:buNone/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7" name="Picture 5" descr="08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t="33676" r="7799" b="55194"/>
          <a:stretch>
            <a:fillRect/>
          </a:stretch>
        </p:blipFill>
        <p:spPr bwMode="auto">
          <a:xfrm>
            <a:off x="6446839" y="-26988"/>
            <a:ext cx="2733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08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33676" r="9175" b="55194"/>
          <a:stretch>
            <a:fillRect/>
          </a:stretch>
        </p:blipFill>
        <p:spPr bwMode="auto">
          <a:xfrm>
            <a:off x="0" y="-26988"/>
            <a:ext cx="64658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40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54" r:id="rId13"/>
    <p:sldLayoutId id="214748375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楷体" pitchFamily="49" charset="-122"/>
          <a:ea typeface="楷体" pitchFamily="49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楷体" pitchFamily="49" charset="-122"/>
          <a:ea typeface="楷体" pitchFamily="49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楷体" pitchFamily="49" charset="-122"/>
          <a:ea typeface="楷体" pitchFamily="49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6" y="404815"/>
            <a:ext cx="66262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1700213"/>
            <a:ext cx="82296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Text Box 6"/>
          <p:cNvSpPr txBox="1">
            <a:spLocks noChangeArrowheads="1"/>
          </p:cNvSpPr>
          <p:nvPr userDrawn="1"/>
        </p:nvSpPr>
        <p:spPr bwMode="auto">
          <a:xfrm>
            <a:off x="5580063" y="6332538"/>
            <a:ext cx="3600450" cy="336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1600" smtClean="0">
                <a:solidFill>
                  <a:srgbClr val="000000"/>
                </a:solidFill>
                <a:ea typeface="黑体" panose="02010609060101010101" pitchFamily="49" charset="-122"/>
              </a:rPr>
              <a:t>统计学院“十年腾飞”学科规划汇报</a:t>
            </a:r>
            <a:endParaRPr lang="en-US" altLang="zh-CN" sz="1600" smtClean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Arial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Arial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Arial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Arial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Arial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Arial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Arial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Arial" pitchFamily="34" charset="0"/>
          <a:ea typeface="黑体" pitchFamily="49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o"/>
        <a:defRPr sz="3000" b="1">
          <a:solidFill>
            <a:srgbClr val="000000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n"/>
        <a:defRPr sz="2600" b="1">
          <a:solidFill>
            <a:srgbClr val="000000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o"/>
        <a:defRPr sz="2300" b="1">
          <a:solidFill>
            <a:srgbClr val="000000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n"/>
        <a:defRPr sz="2000" b="1">
          <a:solidFill>
            <a:srgbClr val="000000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rgbClr val="0066FF"/>
        </a:buClr>
        <a:buFont typeface="Wingdings" pitchFamily="2" charset="2"/>
        <a:buChar char="§"/>
        <a:defRPr sz="2000" b="1">
          <a:solidFill>
            <a:srgbClr val="000000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rgbClr val="0066FF"/>
        </a:buClr>
        <a:buFont typeface="Wingdings" pitchFamily="2" charset="2"/>
        <a:buChar char="§"/>
        <a:defRPr sz="2000" b="1">
          <a:solidFill>
            <a:srgbClr val="000000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rgbClr val="0066FF"/>
        </a:buClr>
        <a:buFont typeface="Wingdings" pitchFamily="2" charset="2"/>
        <a:buChar char="§"/>
        <a:defRPr sz="2000" b="1">
          <a:solidFill>
            <a:srgbClr val="000000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rgbClr val="0066FF"/>
        </a:buClr>
        <a:buFont typeface="Wingdings" pitchFamily="2" charset="2"/>
        <a:buChar char="§"/>
        <a:defRPr sz="2000" b="1">
          <a:solidFill>
            <a:srgbClr val="000000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rgbClr val="0066FF"/>
        </a:buClr>
        <a:buFont typeface="Wingdings" pitchFamily="2" charset="2"/>
        <a:buChar char="§"/>
        <a:defRPr sz="2000" b="1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6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3.wmf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8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28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7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40.bin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5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5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0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61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65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5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56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57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6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5696" y="2129314"/>
            <a:ext cx="7772400" cy="1362456"/>
          </a:xfrm>
        </p:spPr>
        <p:txBody>
          <a:bodyPr/>
          <a:lstStyle/>
          <a:p>
            <a:pPr algn="ctr"/>
            <a:r>
              <a:rPr lang="zh-CN" altLang="en-US" sz="6000" dirty="0">
                <a:solidFill>
                  <a:srgbClr val="91172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收益率 </a:t>
            </a:r>
            <a:br>
              <a:rPr lang="zh-CN" altLang="en-US" sz="6000" dirty="0">
                <a:solidFill>
                  <a:srgbClr val="91172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2800" dirty="0" smtClean="0">
                <a:solidFill>
                  <a:srgbClr val="91172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800" dirty="0" smtClean="0">
                <a:solidFill>
                  <a:srgbClr val="91172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Yield Rate</a:t>
            </a:r>
            <a:r>
              <a:rPr lang="zh-CN" altLang="en-US" sz="2800" dirty="0" smtClean="0">
                <a:solidFill>
                  <a:srgbClr val="91172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zh-CN" altLang="en-US" sz="2800" dirty="0">
              <a:solidFill>
                <a:srgbClr val="91172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33400" y="4010258"/>
            <a:ext cx="7854696" cy="1752600"/>
          </a:xfrm>
          <a:prstGeom prst="rect">
            <a:avLst/>
          </a:prstGeom>
        </p:spPr>
        <p:txBody>
          <a:bodyPr vert="horz" lIns="45720" rIns="45720" anchor="t">
            <a:norm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zh-CN" altLang="en-US" sz="3200" b="0" dirty="0" smtClean="0">
                <a:solidFill>
                  <a:srgbClr val="911720"/>
                </a:solidFill>
                <a:latin typeface="华文新魏" pitchFamily="2" charset="-122"/>
                <a:ea typeface="华文新魏" pitchFamily="2" charset="-122"/>
              </a:rPr>
              <a:t>孟生旺</a:t>
            </a:r>
          </a:p>
          <a:p>
            <a:pPr algn="ctr" fontAlgn="auto">
              <a:spcAft>
                <a:spcPts val="0"/>
              </a:spcAft>
            </a:pPr>
            <a:r>
              <a:rPr lang="zh-CN" altLang="en-US" sz="3200" b="0" dirty="0" smtClean="0">
                <a:solidFill>
                  <a:srgbClr val="911720"/>
                </a:solidFill>
                <a:latin typeface="华文新魏" pitchFamily="2" charset="-122"/>
                <a:ea typeface="华文新魏" pitchFamily="2" charset="-122"/>
              </a:rPr>
              <a:t>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35" y="5152428"/>
            <a:ext cx="5185425" cy="8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40000"/>
              </a:lnSpc>
              <a:spcBef>
                <a:spcPct val="20000"/>
              </a:spcBef>
            </a:pPr>
            <a:r>
              <a:rPr lang="zh-CN" altLang="en-US" sz="2800" b="1" kern="1200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求解收益率可能出现的三种情况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3455469"/>
            <a:ext cx="8229600" cy="2611503"/>
          </a:xfrm>
        </p:spPr>
        <p:txBody>
          <a:bodyPr/>
          <a:lstStyle/>
          <a:p>
            <a:r>
              <a:rPr lang="zh-CN" altLang="en-US" dirty="0" smtClean="0"/>
              <a:t>无解</a:t>
            </a:r>
            <a:endParaRPr lang="en-US" altLang="zh-CN" dirty="0" smtClean="0"/>
          </a:p>
          <a:p>
            <a:r>
              <a:rPr lang="zh-CN" altLang="en-US" dirty="0"/>
              <a:t>多重</a:t>
            </a:r>
            <a:r>
              <a:rPr lang="zh-CN" altLang="en-US" dirty="0" smtClean="0"/>
              <a:t>解</a:t>
            </a:r>
            <a:endParaRPr lang="en-US" altLang="zh-CN" dirty="0" smtClean="0"/>
          </a:p>
          <a:p>
            <a:r>
              <a:rPr lang="zh-CN" altLang="en-US" dirty="0"/>
              <a:t>唯一</a:t>
            </a:r>
            <a:r>
              <a:rPr lang="zh-CN" altLang="en-US" dirty="0" smtClean="0"/>
              <a:t>解！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Tx/>
              <a:buNone/>
            </a:pPr>
            <a:fld id="{E7128283-1589-4972-82BE-045635513151}" type="slidenum">
              <a:rPr lang="en-US" altLang="zh-CN" smtClean="0"/>
              <a:pPr>
                <a:buFontTx/>
                <a:buNone/>
              </a:pPr>
              <a:t>10</a:t>
            </a:fld>
            <a:endParaRPr 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916715"/>
              </p:ext>
            </p:extLst>
          </p:nvPr>
        </p:nvGraphicFramePr>
        <p:xfrm>
          <a:off x="2916237" y="2032699"/>
          <a:ext cx="33115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7" name="Equation" r:id="rId3" imgW="1320480" imgH="431640" progId="Equation.DSMT4">
                  <p:embed/>
                </p:oleObj>
              </mc:Choice>
              <mc:Fallback>
                <p:oleObj name="Equation" r:id="rId3" imgW="13204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7" y="2032699"/>
                        <a:ext cx="3311525" cy="108267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85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94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25EB05C3-F8CD-4D1A-A16B-3029476F6F6B}" type="slidenum">
              <a:rPr lang="zh-CN" altLang="zh-CN" sz="1400" smtClean="0"/>
              <a:pPr/>
              <a:t>11</a:t>
            </a:fld>
            <a:endParaRPr lang="zh-CN" altLang="zh-CN" sz="1400" smtClean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566863"/>
            <a:ext cx="8229600" cy="4525962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例（不存在）：</a:t>
            </a:r>
            <a:r>
              <a:rPr lang="en-US" altLang="zh-CN" sz="24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                  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，求收益率。</a:t>
            </a:r>
          </a:p>
          <a:p>
            <a:pPr eaLnBrk="1" hangingPunct="1">
              <a:lnSpc>
                <a:spcPct val="135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解:  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净现值为</a:t>
            </a:r>
          </a:p>
          <a:p>
            <a:pPr eaLnBrk="1" hangingPunct="1">
              <a:lnSpc>
                <a:spcPct val="135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5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5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5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        ，方程无实数解，不存在收益率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（见下页图示）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2914650" y="1700213"/>
          <a:ext cx="38877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" name="Equation" r:id="rId4" imgW="2057400" imgH="228600" progId="">
                  <p:embed/>
                </p:oleObj>
              </mc:Choice>
              <mc:Fallback>
                <p:oleObj name="Equation" r:id="rId4" imgW="205740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1700213"/>
                        <a:ext cx="3887788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391" name="Rectangle 6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3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015225"/>
              </p:ext>
            </p:extLst>
          </p:nvPr>
        </p:nvGraphicFramePr>
        <p:xfrm>
          <a:off x="3060700" y="2708275"/>
          <a:ext cx="38195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" name="Equation" r:id="rId6" imgW="1879560" imgH="228600" progId="Equation.DSMT4">
                  <p:embed/>
                </p:oleObj>
              </mc:Choice>
              <mc:Fallback>
                <p:oleObj name="Equation" r:id="rId6" imgW="1879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2708275"/>
                        <a:ext cx="38195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Rectangle 8"/>
          <p:cNvSpPr>
            <a:spLocks noChangeArrowheads="1"/>
          </p:cNvSpPr>
          <p:nvPr/>
        </p:nvSpPr>
        <p:spPr bwMode="auto">
          <a:xfrm>
            <a:off x="0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3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46824"/>
              </p:ext>
            </p:extLst>
          </p:nvPr>
        </p:nvGraphicFramePr>
        <p:xfrm>
          <a:off x="3165074" y="3429000"/>
          <a:ext cx="3384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6" r:id="rId8" imgW="1702539" imgH="228699" progId="">
                  <p:embed/>
                </p:oleObj>
              </mc:Choice>
              <mc:Fallback>
                <p:oleObj r:id="rId8" imgW="1702539" imgH="22869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074" y="3429000"/>
                        <a:ext cx="3384550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5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3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653299"/>
              </p:ext>
            </p:extLst>
          </p:nvPr>
        </p:nvGraphicFramePr>
        <p:xfrm>
          <a:off x="1576689" y="4152365"/>
          <a:ext cx="28082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" r:id="rId10" imgW="1372792" imgH="203377" progId="">
                  <p:embed/>
                </p:oleObj>
              </mc:Choice>
              <mc:Fallback>
                <p:oleObj r:id="rId10" imgW="1372792" imgH="20337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689" y="4152365"/>
                        <a:ext cx="2808287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218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551A27E0-0FC4-4A17-B5C8-79A1E49FAC56}" type="slidenum">
              <a:rPr lang="zh-CN" altLang="zh-CN" sz="1400" smtClean="0"/>
              <a:pPr/>
              <a:t>12</a:t>
            </a:fld>
            <a:endParaRPr lang="zh-CN" altLang="zh-CN" sz="1400" smtClean="0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39" y="548129"/>
            <a:ext cx="4619945" cy="399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684213" y="692150"/>
            <a:ext cx="12176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00"/>
              <a:t>i=seq(-0.1,1,0.001)</a:t>
            </a:r>
          </a:p>
          <a:p>
            <a:r>
              <a:rPr lang="en-US" altLang="zh-CN" sz="200"/>
              <a:t>v=(1+i)^(-1)</a:t>
            </a:r>
          </a:p>
          <a:p>
            <a:r>
              <a:rPr lang="en-US" altLang="zh-CN" sz="200"/>
              <a:t>NPV=-100+230*v-133*v^2</a:t>
            </a:r>
          </a:p>
          <a:p>
            <a:r>
              <a:rPr lang="en-US" altLang="zh-CN" sz="200"/>
              <a:t>plot(i,NPV,type='l',col=2,ylim=c(-10,5),lwd=2,xlab='</a:t>
            </a:r>
            <a:r>
              <a:rPr lang="zh-CN" altLang="en-US" sz="200"/>
              <a:t>利率</a:t>
            </a:r>
            <a:r>
              <a:rPr lang="en-US" altLang="zh-CN" sz="200"/>
              <a:t>',ylab='</a:t>
            </a:r>
            <a:r>
              <a:rPr lang="zh-CN" altLang="en-US" sz="200"/>
              <a:t>净现值</a:t>
            </a:r>
            <a:r>
              <a:rPr lang="en-US" altLang="zh-CN" sz="200"/>
              <a:t>',main='</a:t>
            </a:r>
            <a:r>
              <a:rPr lang="zh-CN" altLang="en-US" sz="200"/>
              <a:t>收益率不存在</a:t>
            </a:r>
            <a:r>
              <a:rPr lang="en-US" altLang="zh-CN" sz="200"/>
              <a:t>')</a:t>
            </a:r>
          </a:p>
          <a:p>
            <a:r>
              <a:rPr lang="en-US" altLang="zh-CN" sz="200"/>
              <a:t>abline(h=0,col=3,lty=2)</a:t>
            </a:r>
            <a:endParaRPr lang="zh-CN" altLang="en-US" sz="20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6" t="51389" r="12813" b="23056"/>
          <a:stretch/>
        </p:blipFill>
        <p:spPr bwMode="auto">
          <a:xfrm>
            <a:off x="258207" y="4365104"/>
            <a:ext cx="8721979" cy="2353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71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1171A89-64FE-49B9-BE47-FC95845F0BA5}" type="slidenum">
              <a:rPr lang="zh-CN" altLang="zh-CN" sz="1400" smtClean="0"/>
              <a:pPr/>
              <a:t>13</a:t>
            </a:fld>
            <a:endParaRPr lang="zh-CN" altLang="zh-CN" sz="1400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9068" y="1232035"/>
            <a:ext cx="8229600" cy="1711844"/>
          </a:xfrm>
        </p:spPr>
        <p:txBody>
          <a:bodyPr/>
          <a:lstStyle/>
          <a:p>
            <a:pPr marL="0" indent="0">
              <a:buClr>
                <a:schemeClr val="tx1"/>
              </a:buClr>
              <a:buSzPct val="70000"/>
              <a:buNone/>
            </a:pPr>
            <a:r>
              <a:rPr lang="zh-CN" altLang="zh-CN" sz="2400" b="1" dirty="0" smtClean="0">
                <a:solidFill>
                  <a:srgbClr val="333399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Example（不唯一）：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Consider a transaction in which a person makes payments of $100 immediately and $132 at the end of two years in exchange for a payment in return of $230 at the end of one year. </a:t>
            </a:r>
          </a:p>
          <a:p>
            <a:pPr marL="0" indent="0">
              <a:buSzPct val="70000"/>
              <a:buNone/>
            </a:pP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SzPct val="70000"/>
              <a:buNone/>
            </a:pP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SzPct val="70000"/>
              <a:buNone/>
            </a:pP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SzPct val="70000"/>
              <a:buNone/>
            </a:pP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SzPct val="70000"/>
              <a:buNone/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            </a:t>
            </a:r>
          </a:p>
          <a:p>
            <a:pPr marL="0" indent="0">
              <a:buClr>
                <a:schemeClr val="tx1"/>
              </a:buClr>
              <a:buSzPct val="70000"/>
              <a:buNone/>
            </a:pP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SzPct val="70000"/>
              <a:buNone/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0" y="96809"/>
            <a:ext cx="184731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None/>
            </a:pPr>
            <a:endParaRPr lang="zh-CN" altLang="en-US" sz="1800"/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353487" y="4337958"/>
            <a:ext cx="184731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None/>
            </a:pPr>
            <a:endParaRPr lang="zh-CN" altLang="en-US" sz="1800"/>
          </a:p>
        </p:txBody>
      </p:sp>
      <p:sp>
        <p:nvSpPr>
          <p:cNvPr id="18440" name="Rectangle 7"/>
          <p:cNvSpPr>
            <a:spLocks noChangeArrowheads="1"/>
          </p:cNvSpPr>
          <p:nvPr/>
        </p:nvSpPr>
        <p:spPr bwMode="auto">
          <a:xfrm>
            <a:off x="0" y="96809"/>
            <a:ext cx="184731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None/>
            </a:pPr>
            <a:endParaRPr lang="zh-CN" altLang="en-US" sz="1800"/>
          </a:p>
        </p:txBody>
      </p:sp>
      <p:sp>
        <p:nvSpPr>
          <p:cNvPr id="18442" name="Rectangle 9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44" name="Rectangle 11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1469500" y="5154286"/>
            <a:ext cx="6408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sz="1800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4565125" y="4865361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sz="1800"/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1253600" y="4649461"/>
            <a:ext cx="569387" cy="4801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>
                <a:solidFill>
                  <a:srgbClr val="FF0000"/>
                </a:solidFill>
              </a:rPr>
              <a:t>100</a:t>
            </a: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7662337" y="4649461"/>
            <a:ext cx="569387" cy="4801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>
                <a:solidFill>
                  <a:srgbClr val="FF0000"/>
                </a:solidFill>
              </a:rPr>
              <a:t>132</a:t>
            </a: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4204762" y="5335261"/>
            <a:ext cx="569387" cy="480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/>
              <a:t>230</a:t>
            </a:r>
          </a:p>
        </p:txBody>
      </p:sp>
    </p:spTree>
    <p:extLst>
      <p:ext uri="{BB962C8B-B14F-4D97-AF65-F5344CB8AC3E}">
        <p14:creationId xmlns:p14="http://schemas.microsoft.com/office/powerpoint/2010/main" val="286978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7" grpId="0" animBg="1"/>
      <p:bldP spid="15373" grpId="0" animBg="1"/>
      <p:bldP spid="15374" grpId="0" animBg="1" autoUpdateAnimBg="0"/>
      <p:bldP spid="15375" grpId="0" animBg="1" autoUpdateAnimBg="0"/>
      <p:bldP spid="15376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1171A89-64FE-49B9-BE47-FC95845F0BA5}" type="slidenum">
              <a:rPr lang="zh-CN" altLang="zh-CN" sz="1400" smtClean="0"/>
              <a:pPr/>
              <a:t>14</a:t>
            </a:fld>
            <a:endParaRPr lang="zh-CN" altLang="zh-CN" sz="1400" smtClean="0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0" y="96809"/>
            <a:ext cx="184731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None/>
            </a:pPr>
            <a:endParaRPr lang="zh-CN" altLang="en-US" sz="1800"/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943022"/>
              </p:ext>
            </p:extLst>
          </p:nvPr>
        </p:nvGraphicFramePr>
        <p:xfrm>
          <a:off x="988017" y="2607511"/>
          <a:ext cx="23987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8" r:id="rId3" imgW="1194837" imgH="203377" progId="">
                  <p:embed/>
                </p:oleObj>
              </mc:Choice>
              <mc:Fallback>
                <p:oleObj r:id="rId3" imgW="1194837" imgH="20337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017" y="2607511"/>
                        <a:ext cx="239871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0" y="285722"/>
            <a:ext cx="184731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None/>
            </a:pPr>
            <a:endParaRPr lang="zh-CN" altLang="en-US" sz="1800"/>
          </a:p>
        </p:txBody>
      </p:sp>
      <p:sp>
        <p:nvSpPr>
          <p:cNvPr id="18440" name="Rectangle 7"/>
          <p:cNvSpPr>
            <a:spLocks noChangeArrowheads="1"/>
          </p:cNvSpPr>
          <p:nvPr/>
        </p:nvSpPr>
        <p:spPr bwMode="auto">
          <a:xfrm>
            <a:off x="0" y="96809"/>
            <a:ext cx="184731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None/>
            </a:pPr>
            <a:endParaRPr lang="zh-CN" altLang="en-US" sz="1800"/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279970"/>
              </p:ext>
            </p:extLst>
          </p:nvPr>
        </p:nvGraphicFramePr>
        <p:xfrm>
          <a:off x="981225" y="3338513"/>
          <a:ext cx="38639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9" r:id="rId5" imgW="1929563" imgH="253890" progId="">
                  <p:embed/>
                </p:oleObj>
              </mc:Choice>
              <mc:Fallback>
                <p:oleObj r:id="rId5" imgW="1929563" imgH="2538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225" y="3338513"/>
                        <a:ext cx="3863975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Rectangle 9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374960"/>
              </p:ext>
            </p:extLst>
          </p:nvPr>
        </p:nvGraphicFramePr>
        <p:xfrm>
          <a:off x="4978301" y="3409387"/>
          <a:ext cx="30241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0" r:id="rId7" imgW="1483968" imgH="177569" progId="">
                  <p:embed/>
                </p:oleObj>
              </mc:Choice>
              <mc:Fallback>
                <p:oleObj r:id="rId7" imgW="1483968" imgH="17756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301" y="3409387"/>
                        <a:ext cx="3024187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4" name="Rectangle 11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1116013" y="1496675"/>
            <a:ext cx="6408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sz="1800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4211638" y="120775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sz="1800"/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900113" y="991850"/>
            <a:ext cx="569387" cy="4801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>
                <a:solidFill>
                  <a:srgbClr val="FF0000"/>
                </a:solidFill>
              </a:rPr>
              <a:t>100</a:t>
            </a: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7308850" y="991850"/>
            <a:ext cx="569387" cy="4801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>
                <a:solidFill>
                  <a:srgbClr val="FF0000"/>
                </a:solidFill>
              </a:rPr>
              <a:t>132</a:t>
            </a: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3851275" y="1677650"/>
            <a:ext cx="569387" cy="480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/>
              <a:t>230</a:t>
            </a:r>
          </a:p>
        </p:txBody>
      </p:sp>
      <p:pic>
        <p:nvPicPr>
          <p:cNvPr id="18711" name="Picture 279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t="59167" r="28984" b="16527"/>
          <a:stretch/>
        </p:blipFill>
        <p:spPr bwMode="auto">
          <a:xfrm>
            <a:off x="1116014" y="4329313"/>
            <a:ext cx="6574572" cy="2412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94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373" grpId="0" animBg="1"/>
      <p:bldP spid="15374" grpId="0" animBg="1" autoUpdateAnimBg="0"/>
      <p:bldP spid="15375" grpId="0" animBg="1" autoUpdateAnimBg="0"/>
      <p:bldP spid="1537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fld id="{E42D3F87-F13B-40E4-9527-648F67294BAE}" type="slidenum">
              <a:rPr lang="zh-CN" altLang="zh-CN" sz="1400" smtClean="0"/>
              <a:pPr>
                <a:buNone/>
              </a:pPr>
              <a:t>15</a:t>
            </a:fld>
            <a:endParaRPr lang="zh-CN" altLang="zh-CN" sz="1400" smtClean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864499" y="5364063"/>
            <a:ext cx="7560071" cy="11525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SzPct val="80000"/>
              <a:buNone/>
            </a:pP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要求10%以下的收益率，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不可行</a:t>
            </a: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SzPct val="80000"/>
              <a:buNone/>
            </a:pP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要求10%~20%的收益率，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可行</a:t>
            </a: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！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SzPct val="80000"/>
              <a:buNone/>
            </a:pP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要求20%以上的收益率，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不可行</a:t>
            </a: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0484" name="Picture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4" b="2308"/>
          <a:stretch/>
        </p:blipFill>
        <p:spPr>
          <a:xfrm>
            <a:off x="1092451" y="908720"/>
            <a:ext cx="6696075" cy="4528457"/>
          </a:xfrm>
          <a:noFill/>
        </p:spPr>
      </p:pic>
      <p:sp>
        <p:nvSpPr>
          <p:cNvPr id="20485" name="Line 4"/>
          <p:cNvSpPr>
            <a:spLocks noChangeShapeType="1"/>
          </p:cNvSpPr>
          <p:nvPr/>
        </p:nvSpPr>
        <p:spPr bwMode="auto">
          <a:xfrm>
            <a:off x="1908479" y="1871052"/>
            <a:ext cx="5472112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/>
          </a:p>
        </p:txBody>
      </p:sp>
      <p:sp>
        <p:nvSpPr>
          <p:cNvPr id="20486" name="Line 5"/>
          <p:cNvSpPr>
            <a:spLocks noChangeShapeType="1"/>
          </p:cNvSpPr>
          <p:nvPr/>
        </p:nvSpPr>
        <p:spPr bwMode="auto">
          <a:xfrm>
            <a:off x="3337239" y="1871052"/>
            <a:ext cx="0" cy="2881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/>
          </a:p>
        </p:txBody>
      </p:sp>
      <p:sp>
        <p:nvSpPr>
          <p:cNvPr id="20487" name="Line 6"/>
          <p:cNvSpPr>
            <a:spLocks noChangeShapeType="1"/>
          </p:cNvSpPr>
          <p:nvPr/>
        </p:nvSpPr>
        <p:spPr bwMode="auto">
          <a:xfrm>
            <a:off x="5909007" y="1871052"/>
            <a:ext cx="0" cy="2881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44579" y="2765569"/>
            <a:ext cx="1112805" cy="532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不可行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2491" y="2722026"/>
            <a:ext cx="803425" cy="532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可行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8995" y="2722026"/>
            <a:ext cx="1112805" cy="532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不可行</a:t>
            </a:r>
          </a:p>
        </p:txBody>
      </p:sp>
    </p:spTree>
    <p:extLst>
      <p:ext uri="{BB962C8B-B14F-4D97-AF65-F5344CB8AC3E}">
        <p14:creationId xmlns:p14="http://schemas.microsoft.com/office/powerpoint/2010/main" val="1188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F46A1EBB-D2AF-46A9-8843-B9A8F5F3BD57}" type="slidenum">
              <a:rPr lang="zh-CN" altLang="zh-CN" sz="1400" smtClean="0"/>
              <a:pPr/>
              <a:t>16</a:t>
            </a:fld>
            <a:endParaRPr lang="zh-CN" altLang="zh-CN" sz="1400" smtClean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06433"/>
            <a:ext cx="8229600" cy="789140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66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收益率唯一性的条件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2"/>
              </a:buBlip>
              <a:defRPr/>
            </a:pPr>
            <a:endParaRPr lang="en-US" altLang="zh-CN" sz="24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2"/>
              </a:buBlip>
              <a:defRPr/>
            </a:pP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2"/>
              </a:buBlip>
              <a:defRPr/>
            </a:pPr>
            <a:r>
              <a:rPr lang="zh-CN" sz="24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准则一</a:t>
            </a:r>
            <a:r>
              <a:rPr 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资金净流入只改变过一次符号。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2"/>
              </a:buBlip>
              <a:defRPr/>
            </a:pPr>
            <a:endParaRPr 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2"/>
              </a:buBlip>
              <a:defRPr/>
            </a:pPr>
            <a:r>
              <a:rPr lang="zh-CN" sz="24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准则二</a:t>
            </a:r>
            <a:r>
              <a:rPr 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：用收益率计算资金净流入的累积值 ，始终为负，直至最后一年末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才等于</a:t>
            </a:r>
            <a:r>
              <a:rPr 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零。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2"/>
              </a:buBlip>
              <a:defRPr/>
            </a:pPr>
            <a:endParaRPr 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buClr>
                <a:schemeClr val="tx1"/>
              </a:buClr>
              <a:buSzPct val="70000"/>
              <a:buNone/>
              <a:defRPr/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511" name="Rectangle 6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FA0CBF-BE92-46CB-A2A1-62C0CA2B0810}" type="slidenum">
              <a:rPr lang="zh-CN" altLang="zh-CN" smtClean="0"/>
              <a:pPr>
                <a:defRPr/>
              </a:pPr>
              <a:t>17</a:t>
            </a:fld>
            <a:endParaRPr lang="zh-CN" altLang="zh-CN"/>
          </a:p>
        </p:txBody>
      </p:sp>
      <p:sp>
        <p:nvSpPr>
          <p:cNvPr id="6" name="矩形 5"/>
          <p:cNvSpPr/>
          <p:nvPr/>
        </p:nvSpPr>
        <p:spPr>
          <a:xfrm>
            <a:off x="532632" y="1288736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多重收益率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条件下的资金净流入及其累积值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Rectangle 70"/>
          <p:cNvSpPr>
            <a:spLocks noChangeArrowheads="1"/>
          </p:cNvSpPr>
          <p:nvPr/>
        </p:nvSpPr>
        <p:spPr bwMode="auto">
          <a:xfrm>
            <a:off x="532632" y="741982"/>
            <a:ext cx="38972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例：多重收益率（续前例）</a:t>
            </a:r>
            <a:endParaRPr lang="zh-CN" altLang="zh-CN" b="1" dirty="0">
              <a:solidFill>
                <a:srgbClr val="33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988751"/>
              </p:ext>
            </p:extLst>
          </p:nvPr>
        </p:nvGraphicFramePr>
        <p:xfrm>
          <a:off x="437055" y="2132856"/>
          <a:ext cx="8167395" cy="3960440"/>
        </p:xfrm>
        <a:graphic>
          <a:graphicData uri="http://schemas.openxmlformats.org/drawingml/2006/table">
            <a:tbl>
              <a:tblPr firstRow="1" firstCol="1" bandRow="1"/>
              <a:tblGrid>
                <a:gridCol w="1633479"/>
                <a:gridCol w="1633479"/>
                <a:gridCol w="1633479"/>
                <a:gridCol w="1466756"/>
                <a:gridCol w="1800202"/>
              </a:tblGrid>
              <a:tr h="99011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时间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流出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流入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净流入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按</a:t>
                      </a:r>
                      <a:r>
                        <a:rPr lang="en-US" altLang="zh-CN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20%</a:t>
                      </a: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累积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99011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  <a:latin typeface="Cambria"/>
                          <a:ea typeface="宋体"/>
                          <a:cs typeface="Times New Roman"/>
                        </a:rPr>
                        <a:t>0</a:t>
                      </a:r>
                      <a:endParaRPr lang="zh-CN" sz="2000" b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  <a:latin typeface="Cambria"/>
                          <a:ea typeface="宋体"/>
                          <a:cs typeface="Times New Roman"/>
                        </a:rPr>
                        <a:t>100</a:t>
                      </a:r>
                      <a:endParaRPr lang="zh-CN" sz="2000" b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0</a:t>
                      </a:r>
                      <a:endParaRPr lang="zh-CN" sz="2000" b="0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-100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-100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11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  <a:latin typeface="Cambria"/>
                          <a:ea typeface="宋体"/>
                          <a:cs typeface="Times New Roman"/>
                        </a:rPr>
                        <a:t>1</a:t>
                      </a:r>
                      <a:endParaRPr lang="zh-CN" sz="2000" b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  <a:latin typeface="Cambria"/>
                          <a:ea typeface="宋体"/>
                          <a:cs typeface="Times New Roman"/>
                        </a:rPr>
                        <a:t>0</a:t>
                      </a:r>
                      <a:endParaRPr lang="zh-CN" sz="2000" b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230</a:t>
                      </a:r>
                      <a:endParaRPr lang="zh-CN" sz="2000" b="0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230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altLang="zh-CN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110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11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  <a:latin typeface="Cambria"/>
                          <a:ea typeface="宋体"/>
                          <a:cs typeface="Times New Roman"/>
                        </a:rPr>
                        <a:t>2</a:t>
                      </a:r>
                      <a:endParaRPr lang="zh-CN" sz="2000" b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  <a:latin typeface="Cambria"/>
                          <a:ea typeface="宋体"/>
                          <a:cs typeface="Times New Roman"/>
                        </a:rPr>
                        <a:t>132</a:t>
                      </a:r>
                      <a:endParaRPr lang="zh-CN" sz="2000" b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0</a:t>
                      </a:r>
                      <a:endParaRPr lang="zh-CN" sz="2000" b="0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  <a:latin typeface="Cambria"/>
                          <a:ea typeface="宋体"/>
                          <a:cs typeface="Times New Roman"/>
                        </a:rPr>
                        <a:t>-132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altLang="zh-CN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0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89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F0EAA-0906-45CB-9C5F-170B2E6BC2FD}" type="slidenum">
              <a:rPr lang="zh-CN" altLang="zh-CN" smtClean="0"/>
              <a:pPr>
                <a:defRPr/>
              </a:pPr>
              <a:t>18</a:t>
            </a:fld>
            <a:endParaRPr lang="zh-CN" altLang="zh-CN"/>
          </a:p>
        </p:txBody>
      </p:sp>
      <p:sp>
        <p:nvSpPr>
          <p:cNvPr id="4" name="矩形 3"/>
          <p:cNvSpPr/>
          <p:nvPr/>
        </p:nvSpPr>
        <p:spPr>
          <a:xfrm>
            <a:off x="323528" y="836712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多重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收益率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条件下的资金净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流入及其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累积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值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098268"/>
              </p:ext>
            </p:extLst>
          </p:nvPr>
        </p:nvGraphicFramePr>
        <p:xfrm>
          <a:off x="611561" y="1916833"/>
          <a:ext cx="7560839" cy="4068452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1267341"/>
                <a:gridCol w="1267341"/>
                <a:gridCol w="1267341"/>
                <a:gridCol w="1267341"/>
                <a:gridCol w="2491475"/>
              </a:tblGrid>
              <a:tr h="1241222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时间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流出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流入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净流入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按</a:t>
                      </a:r>
                      <a:r>
                        <a:rPr lang="en-US" altLang="zh-CN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10%</a:t>
                      </a:r>
                      <a:r>
                        <a:rPr lang="zh-CN" altLang="en-US" sz="2000" b="1" dirty="0" smtClean="0">
                          <a:effectLst/>
                          <a:latin typeface="Cambria"/>
                          <a:ea typeface="宋体"/>
                          <a:cs typeface="Times New Roman"/>
                        </a:rPr>
                        <a:t>累积</a:t>
                      </a:r>
                      <a:endParaRPr lang="zh-CN" sz="2000" b="1" dirty="0"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965396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 smtClean="0">
                          <a:effectLst/>
                        </a:rPr>
                        <a:t>0</a:t>
                      </a:r>
                      <a:endParaRPr lang="zh-CN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</a:rPr>
                        <a:t>100</a:t>
                      </a:r>
                      <a:endParaRPr 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0</a:t>
                      </a:r>
                      <a:endParaRPr lang="zh-CN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-100</a:t>
                      </a:r>
                      <a:endParaRPr lang="zh-CN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-100</a:t>
                      </a:r>
                      <a:endParaRPr lang="zh-CN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0917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</a:rPr>
                        <a:t>1</a:t>
                      </a:r>
                      <a:endParaRPr 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</a:rPr>
                        <a:t>0</a:t>
                      </a:r>
                      <a:endParaRPr 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230</a:t>
                      </a:r>
                      <a:endParaRPr lang="zh-CN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230</a:t>
                      </a:r>
                      <a:endParaRPr lang="zh-CN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altLang="zh-CN" sz="20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"/>
                          <a:ea typeface="宋体"/>
                          <a:cs typeface="Times New Roman"/>
                        </a:rPr>
                        <a:t>120</a:t>
                      </a:r>
                      <a:endParaRPr lang="zh-CN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0917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</a:rPr>
                        <a:t>2</a:t>
                      </a:r>
                      <a:endParaRPr 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>
                          <a:effectLst/>
                        </a:rPr>
                        <a:t>132</a:t>
                      </a:r>
                      <a:endParaRPr 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0</a:t>
                      </a:r>
                      <a:endParaRPr lang="zh-CN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-132</a:t>
                      </a:r>
                      <a:endParaRPr lang="zh-CN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altLang="zh-CN" sz="20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"/>
                          <a:ea typeface="宋体"/>
                          <a:cs typeface="Times New Roman"/>
                        </a:rPr>
                        <a:t>0</a:t>
                      </a:r>
                      <a:endParaRPr lang="zh-CN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5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fld id="{2774C8D2-29F4-4292-8CB7-02332CBE3909}" type="slidenum">
              <a:rPr lang="zh-CN" altLang="zh-CN" sz="1400" smtClean="0"/>
              <a:pPr>
                <a:buNone/>
              </a:pPr>
              <a:t>19</a:t>
            </a:fld>
            <a:endParaRPr lang="zh-CN" altLang="zh-CN" sz="1400" dirty="0" smtClean="0"/>
          </a:p>
        </p:txBody>
      </p:sp>
      <p:graphicFrame>
        <p:nvGraphicFramePr>
          <p:cNvPr id="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377638"/>
              </p:ext>
            </p:extLst>
          </p:nvPr>
        </p:nvGraphicFramePr>
        <p:xfrm>
          <a:off x="539750" y="1884588"/>
          <a:ext cx="8064500" cy="4389408"/>
        </p:xfrm>
        <a:graphic>
          <a:graphicData uri="http://schemas.openxmlformats.org/drawingml/2006/table">
            <a:tbl>
              <a:tblPr/>
              <a:tblGrid>
                <a:gridCol w="1295400"/>
                <a:gridCol w="1800225"/>
                <a:gridCol w="1441450"/>
                <a:gridCol w="1601066"/>
                <a:gridCol w="1926359"/>
              </a:tblGrid>
              <a:tr h="11887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年度</a:t>
                      </a:r>
                      <a:endParaRPr kumimoji="0" 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资金流出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资金流入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资金净流入</a:t>
                      </a:r>
                      <a:r>
                        <a:rPr kumimoji="0" lang="zh-CN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zh-CN" sz="2400" b="1" i="1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 t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资金净流入的累积值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（下页）</a:t>
                      </a:r>
                      <a:endParaRPr kumimoji="0" 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5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-10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黑体" panose="02010609060101010101" pitchFamily="49" charset="-122"/>
                        </a:rPr>
                        <a:t>–10.00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-1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黑体" panose="02010609060101010101" pitchFamily="49" charset="-122"/>
                        </a:rPr>
                        <a:t>–12.00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黑体" panose="02010609060101010101" pitchFamily="49" charset="-122"/>
                        </a:rPr>
                        <a:t>–10.20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黑体" panose="02010609060101010101" pitchFamily="49" charset="-122"/>
                        </a:rPr>
                        <a:t>–8.21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黑体" panose="02010609060101010101" pitchFamily="49" charset="-122"/>
                        </a:rPr>
                        <a:t>–6.03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5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黑体" panose="02010609060101010101" pitchFamily="49" charset="-122"/>
                        </a:rPr>
                        <a:t>–3.64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6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黑体" panose="02010609060101010101" pitchFamily="49" charset="-122"/>
                        </a:rPr>
                        <a:t>0</a:t>
                      </a:r>
                      <a:endParaRPr lang="zh-CN" sz="2000" b="1" kern="100" dirty="0"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95" name="Rectangle 70"/>
          <p:cNvSpPr>
            <a:spLocks noChangeArrowheads="1"/>
          </p:cNvSpPr>
          <p:nvPr/>
        </p:nvSpPr>
        <p:spPr bwMode="auto">
          <a:xfrm>
            <a:off x="611560" y="819014"/>
            <a:ext cx="29690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例：收益率是唯一的</a:t>
            </a:r>
            <a:endParaRPr lang="zh-CN" altLang="zh-CN" b="1" dirty="0">
              <a:solidFill>
                <a:srgbClr val="33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6139"/>
              </p:ext>
            </p:extLst>
          </p:nvPr>
        </p:nvGraphicFramePr>
        <p:xfrm>
          <a:off x="3808413" y="619125"/>
          <a:ext cx="44862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2" name="Equation" r:id="rId3" imgW="2247840" imgH="431640" progId="Equation.DSMT4">
                  <p:embed/>
                </p:oleObj>
              </mc:Choice>
              <mc:Fallback>
                <p:oleObj name="Equation" r:id="rId3" imgW="224784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619125"/>
                        <a:ext cx="4486275" cy="862013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8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50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fld id="{D2F062F3-1275-4F6E-A711-45D91EEFC609}" type="slidenum">
              <a:rPr lang="zh-CN" altLang="zh-CN" sz="1400" smtClean="0"/>
              <a:pPr>
                <a:buNone/>
              </a:pPr>
              <a:t>2</a:t>
            </a:fld>
            <a:endParaRPr lang="zh-CN" altLang="zh-CN" sz="1400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6454" y="1580949"/>
            <a:ext cx="7164270" cy="4525963"/>
          </a:xfrm>
        </p:spPr>
        <p:txBody>
          <a:bodyPr/>
          <a:lstStyle/>
          <a:p>
            <a:pPr eaLnBrk="1" hangingPunct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净现值与收益率</a:t>
            </a:r>
          </a:p>
          <a:p>
            <a:pPr eaLnBrk="1" hangingPunct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基金的收益率</a:t>
            </a:r>
            <a:endParaRPr lang="en-US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币值加权收益率</a:t>
            </a:r>
          </a:p>
          <a:p>
            <a:pPr lvl="1" eaLnBrk="1" hangingPunct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时间加权收益率</a:t>
            </a:r>
            <a:endParaRPr lang="en-US" altLang="zh-CN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再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投资与修正收益率</a:t>
            </a:r>
          </a:p>
          <a:p>
            <a:pPr eaLnBrk="1" hangingPunct="1">
              <a:spcAft>
                <a:spcPts val="0"/>
              </a:spcAft>
            </a:pP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基金的收益分配</a:t>
            </a:r>
          </a:p>
          <a:p>
            <a:pPr lvl="1" eaLnBrk="1" hangingPunct="1">
              <a:spcAft>
                <a:spcPts val="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投资组合法</a:t>
            </a:r>
          </a:p>
          <a:p>
            <a:pPr lvl="1" eaLnBrk="1" hangingPunct="1">
              <a:spcAft>
                <a:spcPts val="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投资年度法</a:t>
            </a:r>
          </a:p>
        </p:txBody>
      </p:sp>
    </p:spTree>
    <p:extLst>
      <p:ext uri="{BB962C8B-B14F-4D97-AF65-F5344CB8AC3E}">
        <p14:creationId xmlns:p14="http://schemas.microsoft.com/office/powerpoint/2010/main" val="30949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Tx/>
              <a:buNone/>
            </a:pPr>
            <a:fld id="{E7128283-1589-4972-82BE-045635513151}" type="slidenum">
              <a:rPr lang="en-US" altLang="zh-CN" smtClean="0"/>
              <a:pPr>
                <a:buFontTx/>
                <a:buNone/>
              </a:pPr>
              <a:t>20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48" y="1303163"/>
            <a:ext cx="4853806" cy="49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fld id="{1349BE06-BFE8-4F8E-B52E-3C133F2EE2A2}" type="slidenum">
              <a:rPr lang="zh-CN" altLang="zh-CN" sz="1400" smtClean="0">
                <a:latin typeface="+mn-lt"/>
              </a:rPr>
              <a:pPr>
                <a:buNone/>
              </a:pPr>
              <a:t>21</a:t>
            </a:fld>
            <a:endParaRPr lang="zh-CN" altLang="zh-CN" sz="1400" dirty="0" smtClean="0">
              <a:latin typeface="+mn-lt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279863" y="611004"/>
            <a:ext cx="8604250" cy="1873250"/>
          </a:xfrm>
        </p:spPr>
        <p:txBody>
          <a:bodyPr/>
          <a:lstStyle/>
          <a:p>
            <a:pPr eaLnBrk="1" hangingPunct="1"/>
            <a:r>
              <a:rPr lang="zh-CN" altLang="zh-CN" sz="32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zh-CN" altLang="zh-CN" sz="32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基金的</a:t>
            </a:r>
            <a:r>
              <a:rPr lang="zh-CN" altLang="en-US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收益率：</a:t>
            </a:r>
            <a: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800" b="1" dirty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基金</a:t>
            </a:r>
            <a:r>
              <a:rPr lang="zh-CN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的利息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度量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Interest measurement of a fund) </a:t>
            </a:r>
            <a:endParaRPr lang="zh-CN" altLang="zh-CN" sz="2400" b="1" dirty="0" smtClean="0">
              <a:solidFill>
                <a:srgbClr val="006666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700" y="2684881"/>
            <a:ext cx="8229600" cy="3633788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币值加权收益率(dollar-weighted yield rate )：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200000"/>
              </a:lnSpc>
            </a:pPr>
            <a:r>
              <a:rPr lang="zh-CN" altLang="en-US" sz="20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度量</a:t>
            </a: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投资者</a:t>
            </a:r>
            <a:r>
              <a:rPr lang="zh-CN" altLang="en-US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的业绩</a:t>
            </a:r>
            <a:endParaRPr lang="zh-CN" altLang="zh-CN" sz="20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时间加权收益率(time-weighted yield rate )：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200000"/>
              </a:lnSpc>
            </a:pPr>
            <a:r>
              <a:rPr lang="zh-CN" altLang="en-US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度量基金</a:t>
            </a: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经理人</a:t>
            </a:r>
            <a:r>
              <a:rPr lang="zh-CN" altLang="en-US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的业绩</a:t>
            </a:r>
            <a:endParaRPr lang="zh-CN" altLang="zh-CN" sz="20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25B0E75-028A-466D-8C27-FE86013074D3}" type="slidenum">
              <a:rPr lang="zh-CN" altLang="zh-CN" sz="1400" smtClean="0"/>
              <a:pPr/>
              <a:t>22</a:t>
            </a:fld>
            <a:endParaRPr lang="zh-CN" altLang="zh-CN" sz="1400" smtClean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66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币值加权收益率：</a:t>
            </a:r>
            <a:r>
              <a:rPr lang="zh-CN" altLang="zh-CN" sz="2000" b="1" dirty="0" smtClean="0">
                <a:solidFill>
                  <a:srgbClr val="0066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精确计算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假设：期初本金为</a:t>
            </a:r>
            <a:r>
              <a:rPr lang="zh-CN" altLang="zh-CN" sz="24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400" b="1" baseline="-25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，在时刻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的新增投资为</a:t>
            </a:r>
            <a:r>
              <a:rPr lang="zh-CN" altLang="zh-CN" sz="24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2400" b="1" i="1" baseline="-25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，投资收益率为</a:t>
            </a:r>
            <a:r>
              <a:rPr lang="zh-CN" altLang="zh-CN" sz="24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，在期末的累积值可表示为</a:t>
            </a:r>
            <a:r>
              <a:rPr lang="zh-CN" altLang="zh-CN" sz="2400" b="1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（一个时期）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1205" name="Rectangle 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972663"/>
              </p:ext>
            </p:extLst>
          </p:nvPr>
        </p:nvGraphicFramePr>
        <p:xfrm>
          <a:off x="1322014" y="2917157"/>
          <a:ext cx="360362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r:id="rId3" imgW="1560745" imgH="266469" progId="">
                  <p:embed/>
                </p:oleObj>
              </mc:Choice>
              <mc:Fallback>
                <p:oleObj r:id="rId3" imgW="1560745" imgH="26646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014" y="2917157"/>
                        <a:ext cx="3603625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901004" y="4436852"/>
            <a:ext cx="4204997" cy="54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None/>
            </a:pPr>
            <a:r>
              <a:rPr lang="zh-CN" altLang="zh-CN" b="1" dirty="0">
                <a:latin typeface="Times New Roman" pitchFamily="18" charset="0"/>
              </a:rPr>
              <a:t>用</a:t>
            </a:r>
            <a:r>
              <a:rPr lang="zh-CN" altLang="zh-CN" b="1" i="1" dirty="0">
                <a:latin typeface="Times New Roman" pitchFamily="18" charset="0"/>
              </a:rPr>
              <a:t>A</a:t>
            </a:r>
            <a:r>
              <a:rPr lang="zh-CN" altLang="zh-CN" b="1" baseline="-25000" dirty="0">
                <a:latin typeface="Times New Roman" pitchFamily="18" charset="0"/>
              </a:rPr>
              <a:t>1</a:t>
            </a:r>
            <a:r>
              <a:rPr lang="zh-CN" altLang="zh-CN" b="1" dirty="0">
                <a:latin typeface="Times New Roman" pitchFamily="18" charset="0"/>
              </a:rPr>
              <a:t>表示期末的累积值，则有</a:t>
            </a:r>
          </a:p>
        </p:txBody>
      </p:sp>
      <p:sp>
        <p:nvSpPr>
          <p:cNvPr id="51209" name="Rectangle 8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258607"/>
              </p:ext>
            </p:extLst>
          </p:nvPr>
        </p:nvGraphicFramePr>
        <p:xfrm>
          <a:off x="1023889" y="5500993"/>
          <a:ext cx="39592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" r:id="rId5" imgW="1839903" imgH="266469" progId="">
                  <p:embed/>
                </p:oleObj>
              </mc:Choice>
              <mc:Fallback>
                <p:oleObj r:id="rId5" imgW="1839903" imgH="26646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889" y="5500993"/>
                        <a:ext cx="395922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830040" y="3568926"/>
            <a:ext cx="5875326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None/>
            </a:pPr>
            <a:r>
              <a:rPr lang="zh-CN" altLang="zh-CN" b="1" dirty="0">
                <a:latin typeface="Times New Roman" pitchFamily="18" charset="0"/>
              </a:rPr>
              <a:t>注：</a:t>
            </a:r>
            <a:r>
              <a:rPr lang="zh-CN" altLang="zh-CN" b="1" i="1" dirty="0">
                <a:latin typeface="Times New Roman" pitchFamily="18" charset="0"/>
              </a:rPr>
              <a:t>C</a:t>
            </a:r>
            <a:r>
              <a:rPr lang="zh-CN" altLang="zh-CN" b="1" i="1" baseline="-25000" dirty="0">
                <a:latin typeface="Times New Roman" pitchFamily="18" charset="0"/>
              </a:rPr>
              <a:t>t </a:t>
            </a:r>
            <a:r>
              <a:rPr lang="en-US" altLang="zh-CN" b="1" i="1" baseline="-25000" dirty="0" smtClean="0">
                <a:latin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</a:rPr>
              <a:t>&gt;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</a:rPr>
              <a:t> 0</a:t>
            </a:r>
            <a:r>
              <a:rPr lang="en-US" altLang="zh-CN" dirty="0">
                <a:latin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</a:rPr>
              <a:t>增加</a:t>
            </a:r>
            <a:r>
              <a:rPr lang="zh-CN" altLang="zh-CN" b="1" dirty="0">
                <a:latin typeface="Times New Roman" pitchFamily="18" charset="0"/>
              </a:rPr>
              <a:t>投资； </a:t>
            </a:r>
            <a:r>
              <a:rPr lang="zh-CN" altLang="zh-CN" b="1" i="1" dirty="0">
                <a:latin typeface="Times New Roman" pitchFamily="18" charset="0"/>
              </a:rPr>
              <a:t>C</a:t>
            </a:r>
            <a:r>
              <a:rPr lang="zh-CN" altLang="zh-CN" b="1" i="1" baseline="-25000" dirty="0">
                <a:latin typeface="Times New Roman" pitchFamily="18" charset="0"/>
              </a:rPr>
              <a:t>t </a:t>
            </a:r>
            <a:r>
              <a:rPr lang="zh-CN" altLang="zh-CN" b="1" dirty="0">
                <a:latin typeface="Times New Roman" pitchFamily="18" charset="0"/>
              </a:rPr>
              <a:t>&lt; </a:t>
            </a:r>
            <a:r>
              <a:rPr lang="zh-CN" altLang="zh-CN" b="1" dirty="0" smtClean="0">
                <a:latin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</a:rPr>
              <a:t>减少</a:t>
            </a:r>
            <a:r>
              <a:rPr lang="zh-CN" altLang="zh-CN" b="1" dirty="0">
                <a:latin typeface="Times New Roman" pitchFamily="18" charset="0"/>
              </a:rPr>
              <a:t>投资。 </a:t>
            </a:r>
          </a:p>
        </p:txBody>
      </p:sp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5868144" y="5517232"/>
            <a:ext cx="252024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en-US" sz="2400" b="1" dirty="0" smtClean="0"/>
              <a:t>由此</a:t>
            </a:r>
            <a:r>
              <a:rPr lang="zh-CN" altLang="zh-CN" sz="2400" b="1" dirty="0" smtClean="0"/>
              <a:t>求得</a:t>
            </a:r>
            <a:r>
              <a:rPr lang="zh-CN" altLang="zh-CN" sz="2400" b="1" dirty="0"/>
              <a:t>收益率 </a:t>
            </a:r>
            <a:r>
              <a:rPr lang="zh-CN" altLang="zh-CN" sz="2400" b="1" i="1" dirty="0">
                <a:latin typeface="Times New Roman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339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1" grpId="0" autoUpdateAnimBg="0"/>
      <p:bldP spid="41994" grpId="0" autoUpdateAnimBg="0"/>
      <p:bldP spid="4199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8188DE80-1E58-4E1A-BEA4-E72F8F090179}" type="slidenum">
              <a:rPr lang="zh-CN" altLang="zh-CN" sz="1400" smtClean="0"/>
              <a:pPr/>
              <a:t>23</a:t>
            </a:fld>
            <a:endParaRPr lang="zh-CN" altLang="zh-CN" sz="1400" smtClean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6862" y="608319"/>
            <a:ext cx="8137525" cy="64770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近似公式：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对于不足一个时期的投资，用单利近似复利</a:t>
            </a:r>
          </a:p>
        </p:txBody>
      </p:sp>
      <p:sp>
        <p:nvSpPr>
          <p:cNvPr id="52229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2231" name="Rectangle 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368008"/>
              </p:ext>
            </p:extLst>
          </p:nvPr>
        </p:nvGraphicFramePr>
        <p:xfrm>
          <a:off x="1403350" y="1256019"/>
          <a:ext cx="469265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4" name="Equation" r:id="rId3" imgW="1803240" imgH="787320" progId="Equation.DSMT4">
                  <p:embed/>
                </p:oleObj>
              </mc:Choice>
              <mc:Fallback>
                <p:oleObj name="Equation" r:id="rId3" imgW="18032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256019"/>
                        <a:ext cx="4692650" cy="1905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762789"/>
              </p:ext>
            </p:extLst>
          </p:nvPr>
        </p:nvGraphicFramePr>
        <p:xfrm>
          <a:off x="1566863" y="4989207"/>
          <a:ext cx="5597525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5" name="Equation" r:id="rId5" imgW="2425680" imgH="774360" progId="Equation.DSMT4">
                  <p:embed/>
                </p:oleObj>
              </mc:Choice>
              <mc:Fallback>
                <p:oleObj name="Equation" r:id="rId5" imgW="2425680" imgH="774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4989207"/>
                        <a:ext cx="5597525" cy="17811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AutoShape 11"/>
          <p:cNvSpPr>
            <a:spLocks noChangeArrowheads="1"/>
          </p:cNvSpPr>
          <p:nvPr/>
        </p:nvSpPr>
        <p:spPr bwMode="auto">
          <a:xfrm>
            <a:off x="1042988" y="5805488"/>
            <a:ext cx="431800" cy="360362"/>
          </a:xfrm>
          <a:prstGeom prst="rightArrow">
            <a:avLst>
              <a:gd name="adj1" fmla="val 50000"/>
              <a:gd name="adj2" fmla="val 299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3020" name="Object 1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50172770"/>
              </p:ext>
            </p:extLst>
          </p:nvPr>
        </p:nvGraphicFramePr>
        <p:xfrm>
          <a:off x="1329459" y="3489967"/>
          <a:ext cx="576103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6" name="Equation" r:id="rId7" imgW="2514600" imgH="457200" progId="Equation.DSMT4">
                  <p:embed/>
                </p:oleObj>
              </mc:Choice>
              <mc:Fallback>
                <p:oleObj name="Equation" r:id="rId7" imgW="2514600" imgH="4572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9459" y="3489967"/>
                        <a:ext cx="5761038" cy="1047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6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ECD08D42-0296-488D-BC55-3F2ACF6109D8}" type="slidenum">
              <a:rPr lang="zh-CN" altLang="zh-CN" sz="1400" smtClean="0"/>
              <a:pPr/>
              <a:t>24</a:t>
            </a:fld>
            <a:endParaRPr lang="zh-CN" altLang="zh-CN" sz="1400" smtClean="0"/>
          </a:p>
        </p:txBody>
      </p:sp>
      <p:graphicFrame>
        <p:nvGraphicFramePr>
          <p:cNvPr id="5325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598894"/>
              </p:ext>
            </p:extLst>
          </p:nvPr>
        </p:nvGraphicFramePr>
        <p:xfrm>
          <a:off x="871404" y="1839280"/>
          <a:ext cx="7401192" cy="235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" name="Equation" r:id="rId3" imgW="2425680" imgH="774360" progId="Equation.DSMT4">
                  <p:embed/>
                </p:oleObj>
              </mc:Choice>
              <mc:Fallback>
                <p:oleObj name="Equation" r:id="rId3" imgW="2425680" imgH="774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404" y="1839280"/>
                        <a:ext cx="7401192" cy="2351147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747055" y="4908610"/>
            <a:ext cx="3649889" cy="5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分母是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日平均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本金余额。</a:t>
            </a:r>
            <a:endParaRPr lang="zh-CN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255" name="Rectangle 6"/>
          <p:cNvSpPr>
            <a:spLocks noChangeArrowheads="1"/>
          </p:cNvSpPr>
          <p:nvPr/>
        </p:nvSpPr>
        <p:spPr bwMode="auto">
          <a:xfrm>
            <a:off x="0" y="2557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49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3809" y="586669"/>
            <a:ext cx="8335180" cy="789140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33CC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Example </a:t>
            </a:r>
            <a:endParaRPr lang="zh-CN" altLang="zh-CN" sz="2800" b="1" dirty="0" smtClean="0"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004" y="1196752"/>
            <a:ext cx="8855242" cy="4929411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At the beginning of the year, an investment fund was established with an initial deposit of 1000. 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A new deposit of 1000 was made at the end of 4 months. 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Withdrawals of 200 and 500 were made at the end of 6 months and 8 months, respectively. 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amount in the fund at the end of the year is 15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0.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Calculate the dollar-weighted yield rate earned by the fund during the year.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42988" y="5444157"/>
            <a:ext cx="68421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042988" y="4867895"/>
            <a:ext cx="0" cy="5762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8" name="TextBox 6"/>
          <p:cNvSpPr txBox="1">
            <a:spLocks noChangeArrowheads="1"/>
          </p:cNvSpPr>
          <p:nvPr/>
        </p:nvSpPr>
        <p:spPr bwMode="auto">
          <a:xfrm>
            <a:off x="611188" y="4509120"/>
            <a:ext cx="7553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1000</a:t>
            </a:r>
            <a:endParaRPr lang="zh-CN" altLang="en-US" sz="200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708400" y="4867895"/>
            <a:ext cx="0" cy="5762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0" name="TextBox 10"/>
          <p:cNvSpPr txBox="1">
            <a:spLocks noChangeArrowheads="1"/>
          </p:cNvSpPr>
          <p:nvPr/>
        </p:nvSpPr>
        <p:spPr bwMode="auto">
          <a:xfrm>
            <a:off x="3276600" y="4509120"/>
            <a:ext cx="7553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1000</a:t>
            </a:r>
            <a:endParaRPr lang="zh-CN" altLang="en-US" sz="2000"/>
          </a:p>
        </p:txBody>
      </p:sp>
      <p:cxnSp>
        <p:nvCxnSpPr>
          <p:cNvPr id="12" name="直接箭头连接符 11"/>
          <p:cNvCxnSpPr>
            <a:stCxn id="54287" idx="2"/>
          </p:cNvCxnSpPr>
          <p:nvPr/>
        </p:nvCxnSpPr>
        <p:spPr>
          <a:xfrm>
            <a:off x="4634200" y="5938802"/>
            <a:ext cx="2888" cy="33976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2" name="TextBox 12"/>
          <p:cNvSpPr txBox="1">
            <a:spLocks noChangeArrowheads="1"/>
          </p:cNvSpPr>
          <p:nvPr/>
        </p:nvSpPr>
        <p:spPr bwMode="auto">
          <a:xfrm>
            <a:off x="4232275" y="6278563"/>
            <a:ext cx="612668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>
                <a:solidFill>
                  <a:srgbClr val="FF0000"/>
                </a:solidFill>
              </a:rPr>
              <a:t>200</a:t>
            </a:r>
            <a:endParaRPr lang="zh-CN" altLang="en-US" sz="200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>
            <a:stCxn id="54288" idx="2"/>
            <a:endCxn id="54284" idx="0"/>
          </p:cNvCxnSpPr>
          <p:nvPr/>
        </p:nvCxnSpPr>
        <p:spPr>
          <a:xfrm flipH="1">
            <a:off x="5835597" y="5967377"/>
            <a:ext cx="14628" cy="31118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4" name="TextBox 14"/>
          <p:cNvSpPr txBox="1">
            <a:spLocks noChangeArrowheads="1"/>
          </p:cNvSpPr>
          <p:nvPr/>
        </p:nvSpPr>
        <p:spPr bwMode="auto">
          <a:xfrm>
            <a:off x="5529263" y="6278563"/>
            <a:ext cx="612668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>
                <a:solidFill>
                  <a:srgbClr val="FF0000"/>
                </a:solidFill>
              </a:rPr>
              <a:t>500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4285" name="矩形 7"/>
          <p:cNvSpPr>
            <a:spLocks noChangeArrowheads="1"/>
          </p:cNvSpPr>
          <p:nvPr/>
        </p:nvSpPr>
        <p:spPr bwMode="auto">
          <a:xfrm>
            <a:off x="7939245" y="5178626"/>
            <a:ext cx="755335" cy="47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sz="2000" dirty="0">
                <a:solidFill>
                  <a:srgbClr val="00B050"/>
                </a:solidFill>
                <a:latin typeface="+mn-lt"/>
              </a:rPr>
              <a:t>15</a:t>
            </a:r>
            <a:r>
              <a:rPr lang="en-US" altLang="zh-CN" sz="2000" dirty="0">
                <a:solidFill>
                  <a:srgbClr val="00B050"/>
                </a:solidFill>
                <a:latin typeface="+mn-lt"/>
              </a:rPr>
              <a:t>0</a:t>
            </a:r>
            <a:r>
              <a:rPr lang="zh-CN" altLang="zh-CN" sz="2000" dirty="0">
                <a:solidFill>
                  <a:srgbClr val="00B050"/>
                </a:solidFill>
                <a:latin typeface="+mn-lt"/>
              </a:rPr>
              <a:t>0</a:t>
            </a:r>
            <a:endParaRPr lang="zh-CN" altLang="en-US" sz="20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54286" name="TextBox 8"/>
          <p:cNvSpPr txBox="1">
            <a:spLocks noChangeArrowheads="1"/>
          </p:cNvSpPr>
          <p:nvPr/>
        </p:nvSpPr>
        <p:spPr bwMode="auto">
          <a:xfrm>
            <a:off x="3276600" y="5429870"/>
            <a:ext cx="68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4/12</a:t>
            </a:r>
            <a:endParaRPr lang="zh-CN" altLang="en-US" sz="2000"/>
          </a:p>
        </p:txBody>
      </p:sp>
      <p:sp>
        <p:nvSpPr>
          <p:cNvPr id="54287" name="TextBox 15"/>
          <p:cNvSpPr txBox="1">
            <a:spLocks noChangeArrowheads="1"/>
          </p:cNvSpPr>
          <p:nvPr/>
        </p:nvSpPr>
        <p:spPr bwMode="auto">
          <a:xfrm>
            <a:off x="4292600" y="5415582"/>
            <a:ext cx="68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6/12</a:t>
            </a:r>
            <a:endParaRPr lang="zh-CN" altLang="en-US" sz="2000"/>
          </a:p>
        </p:txBody>
      </p:sp>
      <p:sp>
        <p:nvSpPr>
          <p:cNvPr id="54288" name="TextBox 18"/>
          <p:cNvSpPr txBox="1">
            <a:spLocks noChangeArrowheads="1"/>
          </p:cNvSpPr>
          <p:nvPr/>
        </p:nvSpPr>
        <p:spPr bwMode="auto">
          <a:xfrm>
            <a:off x="5508625" y="5444157"/>
            <a:ext cx="68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8/12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68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4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4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4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4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54278" grpId="0"/>
      <p:bldP spid="54280" grpId="0"/>
      <p:bldP spid="54282" grpId="0" animBg="1"/>
      <p:bldP spid="54284" grpId="0" animBg="1"/>
      <p:bldP spid="54285" grpId="0"/>
      <p:bldP spid="54286" grpId="0"/>
      <p:bldP spid="54287" grpId="0"/>
      <p:bldP spid="542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D74DDA77-4517-40B1-A226-5C0ED1465DE4}" type="slidenum">
              <a:rPr lang="zh-CN" altLang="zh-CN" sz="1400" smtClean="0"/>
              <a:pPr/>
              <a:t>26</a:t>
            </a:fld>
            <a:endParaRPr lang="zh-CN" altLang="zh-CN" sz="1400" smtClean="0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478854" y="2176803"/>
            <a:ext cx="8229600" cy="796925"/>
          </a:xfrm>
        </p:spPr>
        <p:txBody>
          <a:bodyPr/>
          <a:lstStyle/>
          <a:p>
            <a:pPr algn="l" eaLnBrk="1" hangingPunct="1"/>
            <a:r>
              <a:rPr lang="zh-CN" altLang="zh-CN" sz="20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endParaRPr lang="zh-CN" altLang="zh-CN" sz="2000" b="1" i="1" dirty="0" smtClean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9816" y="2564904"/>
            <a:ext cx="8353425" cy="648072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endParaRPr lang="en-US" altLang="zh-CN" sz="2000" b="1" i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zh-CN" sz="20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b="1" baseline="-25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zh-CN" altLang="zh-CN" sz="20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b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lang="zh-CN" altLang="zh-CN" sz="20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lang="zh-CN" altLang="zh-CN" sz="20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2000" b="1" i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0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当年利息： </a:t>
            </a:r>
            <a:r>
              <a:rPr lang="zh-CN" altLang="zh-CN" sz="20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1500</a:t>
            </a: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zh-CN" altLang="en-US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en-US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+ 1000 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200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5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00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2</a:t>
            </a:r>
            <a:r>
              <a:rPr lang="en-US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20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5530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39607"/>
              </p:ext>
            </p:extLst>
          </p:nvPr>
        </p:nvGraphicFramePr>
        <p:xfrm>
          <a:off x="400050" y="1043799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6" r:id="rId3" imgW="114549" imgH="178187" progId="">
                  <p:embed/>
                </p:oleObj>
              </mc:Choice>
              <mc:Fallback>
                <p:oleObj r:id="rId3" imgW="114549" imgH="17818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1043799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19793"/>
              </p:ext>
            </p:extLst>
          </p:nvPr>
        </p:nvGraphicFramePr>
        <p:xfrm>
          <a:off x="673100" y="4625975"/>
          <a:ext cx="772636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" name="Equation" r:id="rId5" imgW="3835080" imgH="622080" progId="Equation.DSMT4">
                  <p:embed/>
                </p:oleObj>
              </mc:Choice>
              <mc:Fallback>
                <p:oleObj name="Equation" r:id="rId5" imgW="3835080" imgH="622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4625975"/>
                        <a:ext cx="7726363" cy="1252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547242" y="1509879"/>
            <a:ext cx="68421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547242" y="933617"/>
            <a:ext cx="0" cy="5762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1115442" y="574842"/>
            <a:ext cx="7553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1000</a:t>
            </a:r>
            <a:endParaRPr lang="zh-CN" altLang="en-US" sz="200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212654" y="933617"/>
            <a:ext cx="0" cy="5762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3780854" y="574842"/>
            <a:ext cx="7553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1000</a:t>
            </a:r>
            <a:endParaRPr lang="zh-CN" altLang="en-US" sz="200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41342" y="1869622"/>
            <a:ext cx="0" cy="4746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736529" y="2344285"/>
            <a:ext cx="612668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>
                <a:solidFill>
                  <a:srgbClr val="FF0000"/>
                </a:solidFill>
              </a:rPr>
              <a:t>200</a:t>
            </a:r>
            <a:endParaRPr lang="zh-CN" altLang="en-US" sz="200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>
            <a:endCxn id="16" idx="0"/>
          </p:cNvCxnSpPr>
          <p:nvPr/>
        </p:nvCxnSpPr>
        <p:spPr>
          <a:xfrm>
            <a:off x="6339851" y="1869622"/>
            <a:ext cx="0" cy="4746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6033517" y="2344285"/>
            <a:ext cx="612668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>
                <a:solidFill>
                  <a:srgbClr val="FF0000"/>
                </a:solidFill>
              </a:rPr>
              <a:t>500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8308404" y="1263817"/>
            <a:ext cx="755335" cy="47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sz="2000" dirty="0">
                <a:solidFill>
                  <a:srgbClr val="00B050"/>
                </a:solidFill>
                <a:latin typeface="+mn-lt"/>
              </a:rPr>
              <a:t>15</a:t>
            </a:r>
            <a:r>
              <a:rPr lang="en-US" altLang="zh-CN" sz="2000" dirty="0">
                <a:solidFill>
                  <a:srgbClr val="00B050"/>
                </a:solidFill>
                <a:latin typeface="+mn-lt"/>
              </a:rPr>
              <a:t>0</a:t>
            </a:r>
            <a:r>
              <a:rPr lang="zh-CN" altLang="zh-CN" sz="2000" dirty="0">
                <a:solidFill>
                  <a:srgbClr val="00B050"/>
                </a:solidFill>
                <a:latin typeface="+mn-lt"/>
              </a:rPr>
              <a:t>0</a:t>
            </a:r>
            <a:endParaRPr lang="zh-CN" altLang="en-US" sz="20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3780854" y="1495592"/>
            <a:ext cx="68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 dirty="0"/>
              <a:t>4/12</a:t>
            </a:r>
            <a:endParaRPr lang="zh-CN" altLang="en-US" sz="2000" dirty="0"/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4796854" y="1481304"/>
            <a:ext cx="68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6/12</a:t>
            </a:r>
            <a:endParaRPr lang="zh-CN" altLang="en-US" sz="2000"/>
          </a:p>
        </p:txBody>
      </p:sp>
      <p:sp>
        <p:nvSpPr>
          <p:cNvPr id="20" name="TextBox 18"/>
          <p:cNvSpPr txBox="1">
            <a:spLocks noChangeArrowheads="1"/>
          </p:cNvSpPr>
          <p:nvPr/>
        </p:nvSpPr>
        <p:spPr bwMode="auto">
          <a:xfrm>
            <a:off x="6012879" y="1509879"/>
            <a:ext cx="68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8/12</a:t>
            </a:r>
            <a:endParaRPr lang="zh-CN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827584" y="59492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精确计算？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1761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467519" y="6075497"/>
            <a:ext cx="8229600" cy="436563"/>
          </a:xfrm>
        </p:spPr>
        <p:txBody>
          <a:bodyPr/>
          <a:lstStyle/>
          <a:p>
            <a:r>
              <a:rPr lang="zh-CN" altLang="en-US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近似值</a:t>
            </a:r>
            <a:r>
              <a:rPr lang="en-US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14.29%</a:t>
            </a:r>
            <a:r>
              <a:rPr lang="zh-CN" altLang="en-US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，精确值</a:t>
            </a:r>
            <a:r>
              <a:rPr lang="en-US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14.33%</a:t>
            </a:r>
            <a:r>
              <a:rPr lang="zh-CN" altLang="en-US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，误差为</a:t>
            </a:r>
            <a:r>
              <a:rPr lang="en-US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0.04%</a:t>
            </a:r>
            <a:endParaRPr lang="zh-CN" altLang="en-US" sz="20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>
          <a:xfrm>
            <a:off x="423809" y="3616875"/>
            <a:ext cx="8229600" cy="1872208"/>
          </a:xfrm>
          <a:solidFill>
            <a:srgbClr val="CCFFFF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 latinLnBrk="1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function(</a:t>
            </a:r>
            <a:r>
              <a:rPr lang="en-US" altLang="zh-CN" sz="1100" b="1" dirty="0" err="1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) {</a:t>
            </a:r>
            <a:b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*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+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) +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*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+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)^(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1100" b="1" dirty="0" smtClean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) -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200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*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+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)^(</a:t>
            </a:r>
            <a:r>
              <a:rPr lang="en-US" altLang="zh-CN" sz="1100" b="1" dirty="0" smtClean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1100" b="1" dirty="0" smtClean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) -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 smtClean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+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)^(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1100" b="1" dirty="0" smtClean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) -</a:t>
            </a:r>
            <a:r>
              <a:rPr lang="en-US" altLang="zh-CN" sz="1100" b="1" dirty="0">
                <a:solidFill>
                  <a:srgbClr val="4E9A06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1500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}</a:t>
            </a:r>
            <a:b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1100" b="1" dirty="0" err="1" smtClean="0">
                <a:solidFill>
                  <a:srgbClr val="204A87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uniroot</a:t>
            </a: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(f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100" b="1" dirty="0">
                <a:solidFill>
                  <a:srgbClr val="0000CF"/>
                </a:solidFill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))$root</a:t>
            </a:r>
            <a:endParaRPr lang="zh-CN" altLang="zh-CN" sz="1100" b="1" dirty="0">
              <a:latin typeface="Consolas" panose="020B0609020204030204" pitchFamily="49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latinLnBrk="1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altLang="zh-CN" sz="1100" b="1" dirty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## [1] </a:t>
            </a:r>
            <a:r>
              <a:rPr lang="en-US" altLang="zh-CN" sz="1100" b="1" dirty="0" smtClean="0">
                <a:latin typeface="Consolas" panose="020B0609020204030204" pitchFamily="49" charset="0"/>
                <a:ea typeface="黑体" panose="02010609060101010101" pitchFamily="49" charset="-122"/>
                <a:cs typeface="Times New Roman" panose="02020603050405020304" pitchFamily="18" charset="0"/>
              </a:rPr>
              <a:t>0.1433</a:t>
            </a:r>
            <a:endParaRPr lang="zh-CN" altLang="en-US" sz="1100" b="1" dirty="0" smtClean="0">
              <a:latin typeface="Consolas" panose="020B0609020204030204" pitchFamily="49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42988" y="1412427"/>
            <a:ext cx="68421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042988" y="836165"/>
            <a:ext cx="0" cy="5762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1188" y="477390"/>
            <a:ext cx="7553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1000</a:t>
            </a:r>
            <a:endParaRPr lang="zh-CN" altLang="en-US" sz="200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708400" y="836165"/>
            <a:ext cx="0" cy="5762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3276600" y="477390"/>
            <a:ext cx="7553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1000</a:t>
            </a:r>
            <a:endParaRPr lang="zh-CN" altLang="en-US" sz="200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637088" y="1772170"/>
            <a:ext cx="0" cy="4746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232275" y="2246833"/>
            <a:ext cx="612668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>
                <a:solidFill>
                  <a:srgbClr val="FF0000"/>
                </a:solidFill>
              </a:rPr>
              <a:t>200</a:t>
            </a:r>
            <a:endParaRPr lang="zh-CN" altLang="en-US" sz="200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endCxn id="13" idx="0"/>
          </p:cNvCxnSpPr>
          <p:nvPr/>
        </p:nvCxnSpPr>
        <p:spPr>
          <a:xfrm>
            <a:off x="5835597" y="1772170"/>
            <a:ext cx="0" cy="4746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5529263" y="2246833"/>
            <a:ext cx="612668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>
                <a:solidFill>
                  <a:srgbClr val="FF0000"/>
                </a:solidFill>
              </a:rPr>
              <a:t>500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7804150" y="1166365"/>
            <a:ext cx="6976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sz="2000">
                <a:latin typeface="Times New Roman" pitchFamily="18" charset="0"/>
              </a:rPr>
              <a:t>15</a:t>
            </a:r>
            <a:r>
              <a:rPr lang="en-US" altLang="zh-CN" sz="2000">
                <a:latin typeface="Times New Roman" pitchFamily="18" charset="0"/>
              </a:rPr>
              <a:t>0</a:t>
            </a:r>
            <a:r>
              <a:rPr lang="zh-CN" altLang="zh-CN" sz="2000">
                <a:latin typeface="Times New Roman" pitchFamily="18" charset="0"/>
              </a:rPr>
              <a:t>0</a:t>
            </a:r>
            <a:endParaRPr lang="zh-CN" altLang="en-US" sz="2000"/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3276600" y="1398140"/>
            <a:ext cx="68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4/12</a:t>
            </a:r>
            <a:endParaRPr lang="zh-CN" altLang="en-US" sz="200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92600" y="1383852"/>
            <a:ext cx="68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6/12</a:t>
            </a:r>
            <a:endParaRPr lang="zh-CN" altLang="en-US" sz="2000"/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508625" y="1412427"/>
            <a:ext cx="68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en-US" altLang="zh-CN" sz="2000"/>
              <a:t>8/12</a:t>
            </a:r>
            <a:endParaRPr lang="zh-CN" altLang="en-US" sz="200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34392"/>
              </p:ext>
            </p:extLst>
          </p:nvPr>
        </p:nvGraphicFramePr>
        <p:xfrm>
          <a:off x="716202" y="2925307"/>
          <a:ext cx="7152795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2" name="Equation" r:id="rId3" imgW="3784320" imgH="228600" progId="Equation.DSMT4">
                  <p:embed/>
                </p:oleObj>
              </mc:Choice>
              <mc:Fallback>
                <p:oleObj name="Equation" r:id="rId3" imgW="3784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202" y="2925307"/>
                        <a:ext cx="7152795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5DBC393-8407-4886-99CA-005DA70DD6BE}" type="slidenum">
              <a:rPr lang="zh-CN" altLang="zh-CN" sz="1400" smtClean="0"/>
              <a:pPr/>
              <a:t>28</a:t>
            </a:fld>
            <a:endParaRPr lang="zh-CN" altLang="zh-CN" sz="1400" smtClean="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472290" y="876367"/>
            <a:ext cx="8497887" cy="1584325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时间加权收益率</a:t>
            </a:r>
            <a: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（time-weighted rates of interest）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21125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币值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加权收益率：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受本金增减变化的影响。而本金的增减由投资者决定。 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可以衡量投资者的收益，但不能衡量经理人的业绩。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时间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加权收益率：</a:t>
            </a:r>
            <a:endParaRPr lang="en-US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扣除了本金增减变化的影响后所计算的收益率。  </a:t>
            </a:r>
            <a:endParaRPr lang="en-US" altLang="zh-CN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衡量经理人的业绩。</a:t>
            </a:r>
          </a:p>
        </p:txBody>
      </p:sp>
    </p:spTree>
    <p:extLst>
      <p:ext uri="{BB962C8B-B14F-4D97-AF65-F5344CB8AC3E}">
        <p14:creationId xmlns:p14="http://schemas.microsoft.com/office/powerpoint/2010/main" val="358783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042" y="260648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" dirty="0" err="1"/>
              <a:t>set.seed</a:t>
            </a:r>
            <a:r>
              <a:rPr lang="en-US" altLang="zh-CN" sz="200" dirty="0"/>
              <a:t>(111)</a:t>
            </a:r>
          </a:p>
          <a:p>
            <a:r>
              <a:rPr lang="en-US" altLang="zh-CN" sz="200" dirty="0"/>
              <a:t>x=</a:t>
            </a:r>
            <a:r>
              <a:rPr lang="en-US" altLang="zh-CN" sz="200" dirty="0" err="1"/>
              <a:t>seq</a:t>
            </a:r>
            <a:r>
              <a:rPr lang="en-US" altLang="zh-CN" sz="200" dirty="0"/>
              <a:t>(0,1,0.05)</a:t>
            </a:r>
          </a:p>
          <a:p>
            <a:r>
              <a:rPr lang="en-US" altLang="zh-CN" sz="200" dirty="0"/>
              <a:t>y=</a:t>
            </a:r>
            <a:r>
              <a:rPr lang="en-US" altLang="zh-CN" sz="200" dirty="0" err="1"/>
              <a:t>50+x</a:t>
            </a:r>
            <a:r>
              <a:rPr lang="en-US" altLang="zh-CN" sz="200" dirty="0"/>
              <a:t>*</a:t>
            </a:r>
            <a:r>
              <a:rPr lang="en-US" altLang="zh-CN" sz="200" dirty="0" err="1"/>
              <a:t>12+rnorm</a:t>
            </a:r>
            <a:r>
              <a:rPr lang="en-US" altLang="zh-CN" sz="200" dirty="0"/>
              <a:t>(length(x),0,2)</a:t>
            </a:r>
          </a:p>
          <a:p>
            <a:r>
              <a:rPr lang="en-US" altLang="zh-CN" sz="200" dirty="0"/>
              <a:t>plot(</a:t>
            </a:r>
            <a:r>
              <a:rPr lang="en-US" altLang="zh-CN" sz="200" dirty="0" err="1"/>
              <a:t>x,y,type</a:t>
            </a:r>
            <a:r>
              <a:rPr lang="en-US" altLang="zh-CN" sz="200" dirty="0"/>
              <a:t>='o',</a:t>
            </a:r>
            <a:r>
              <a:rPr lang="en-US" altLang="zh-CN" sz="200" dirty="0" err="1"/>
              <a:t>xlab</a:t>
            </a:r>
            <a:r>
              <a:rPr lang="en-US" altLang="zh-CN" sz="200" dirty="0"/>
              <a:t>="</a:t>
            </a:r>
            <a:r>
              <a:rPr lang="zh-CN" altLang="en-US" sz="200" dirty="0"/>
              <a:t>时间</a:t>
            </a:r>
            <a:r>
              <a:rPr lang="en-US" altLang="zh-CN" sz="200" dirty="0"/>
              <a:t>",</a:t>
            </a:r>
            <a:r>
              <a:rPr lang="en-US" altLang="zh-CN" sz="200" dirty="0" err="1"/>
              <a:t>ylab</a:t>
            </a:r>
            <a:r>
              <a:rPr lang="en-US" altLang="zh-CN" sz="200" dirty="0"/>
              <a:t>='</a:t>
            </a:r>
            <a:r>
              <a:rPr lang="zh-CN" altLang="en-US" sz="200" dirty="0"/>
              <a:t>股价</a:t>
            </a:r>
            <a:r>
              <a:rPr lang="en-US" altLang="zh-CN" sz="200" dirty="0"/>
              <a:t>',col=</a:t>
            </a:r>
            <a:r>
              <a:rPr lang="en-US" altLang="zh-CN" sz="200" dirty="0" err="1"/>
              <a:t>2,pch</a:t>
            </a:r>
            <a:r>
              <a:rPr lang="en-US" altLang="zh-CN" sz="200" dirty="0"/>
              <a:t>=16)</a:t>
            </a: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7776864" cy="568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等腰三角形 6"/>
          <p:cNvSpPr/>
          <p:nvPr/>
        </p:nvSpPr>
        <p:spPr>
          <a:xfrm>
            <a:off x="2233061" y="4292867"/>
            <a:ext cx="279133" cy="26950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2539466" y="5022783"/>
            <a:ext cx="279133" cy="26950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5282647" y="1913822"/>
            <a:ext cx="279133" cy="26950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195444" y="3038373"/>
            <a:ext cx="279133" cy="26950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8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67BF8B7D-05BF-43AC-A37C-22BD065EC773}" type="slidenum">
              <a:rPr lang="zh-CN" altLang="zh-CN" sz="1400" smtClean="0"/>
              <a:pPr/>
              <a:t>3</a:t>
            </a:fld>
            <a:endParaRPr lang="zh-CN" altLang="zh-CN" sz="1400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2038"/>
            <a:ext cx="8229600" cy="789140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zh-CN" altLang="zh-CN" sz="2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endParaRPr lang="zh-CN" altLang="zh-CN" sz="2800" b="1" dirty="0" smtClean="0">
              <a:solidFill>
                <a:srgbClr val="0066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622425"/>
            <a:ext cx="8208963" cy="44704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rgbClr val="333399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净现值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net present value，NPV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endParaRPr lang="en-US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净现值越大，表示收益越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547406"/>
              </p:ext>
            </p:extLst>
          </p:nvPr>
        </p:nvGraphicFramePr>
        <p:xfrm>
          <a:off x="1281632" y="2695575"/>
          <a:ext cx="6580736" cy="1406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4" imgW="2946240" imgH="634680" progId="Equation.DSMT4">
                  <p:embed/>
                </p:oleObj>
              </mc:Choice>
              <mc:Fallback>
                <p:oleObj name="Equation" r:id="rId4" imgW="294624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632" y="2695575"/>
                        <a:ext cx="6580736" cy="1406541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0" y="3716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673100" y="490538"/>
            <a:ext cx="785934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None/>
            </a:pPr>
            <a:r>
              <a:rPr lang="zh-CN" altLang="en-US" sz="2800" b="1" dirty="0" smtClean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净现值</a:t>
            </a:r>
            <a:endParaRPr lang="zh-CN" altLang="zh-CN" sz="28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1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88F4C90B-F444-4192-AD39-2360E0E02624}" type="slidenum">
              <a:rPr lang="zh-CN" altLang="zh-CN" sz="1400" smtClean="0"/>
              <a:pPr/>
              <a:t>30</a:t>
            </a:fld>
            <a:endParaRPr lang="zh-CN" altLang="zh-CN" sz="1400" smtClean="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349052" y="1052736"/>
            <a:ext cx="8229600" cy="561975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时间加权收益率的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  <a:endParaRPr lang="zh-CN" altLang="zh-CN" sz="2800" b="1" dirty="0" smtClean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420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0422" name="Rectangle 5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0423" name="Text Box 6"/>
          <p:cNvSpPr txBox="1">
            <a:spLocks noChangeArrowheads="1"/>
          </p:cNvSpPr>
          <p:nvPr/>
        </p:nvSpPr>
        <p:spPr bwMode="auto">
          <a:xfrm>
            <a:off x="539552" y="2060848"/>
            <a:ext cx="7848600" cy="326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b="1" dirty="0">
                <a:latin typeface="Times New Roman" pitchFamily="18" charset="0"/>
              </a:rPr>
              <a:t>期初的本金</a:t>
            </a:r>
            <a:r>
              <a:rPr lang="zh-CN" altLang="zh-CN" sz="2400" b="1" dirty="0" smtClean="0">
                <a:latin typeface="Times New Roman" pitchFamily="18" charset="0"/>
              </a:rPr>
              <a:t>为</a:t>
            </a:r>
            <a:r>
              <a:rPr lang="en-US" altLang="zh-CN" sz="2400" b="1" dirty="0" smtClean="0">
                <a:latin typeface="Times New Roman" pitchFamily="18" charset="0"/>
              </a:rPr>
              <a:t> </a:t>
            </a:r>
            <a:r>
              <a:rPr lang="zh-CN" altLang="zh-CN" sz="2400" b="1" i="1" dirty="0" smtClean="0">
                <a:latin typeface="Times New Roman" pitchFamily="18" charset="0"/>
              </a:rPr>
              <a:t>A</a:t>
            </a:r>
            <a:r>
              <a:rPr lang="zh-CN" altLang="zh-CN" sz="2400" b="1" dirty="0">
                <a:latin typeface="Times New Roman" pitchFamily="18" charset="0"/>
              </a:rPr>
              <a:t>(0</a:t>
            </a:r>
            <a:r>
              <a:rPr lang="zh-CN" altLang="zh-CN" sz="2400" b="1" dirty="0" smtClean="0">
                <a:latin typeface="Times New Roman" pitchFamily="18" charset="0"/>
              </a:rPr>
              <a:t>)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b="1" dirty="0" smtClean="0">
                <a:latin typeface="Times New Roman" pitchFamily="18" charset="0"/>
              </a:rPr>
              <a:t>在</a:t>
            </a:r>
            <a:r>
              <a:rPr lang="zh-CN" altLang="zh-CN" sz="2400" b="1" dirty="0">
                <a:latin typeface="Times New Roman" pitchFamily="18" charset="0"/>
              </a:rPr>
              <a:t>第 </a:t>
            </a:r>
            <a:r>
              <a:rPr lang="zh-CN" altLang="zh-CN" sz="2400" b="1" i="1" dirty="0">
                <a:latin typeface="Times New Roman" pitchFamily="18" charset="0"/>
              </a:rPr>
              <a:t>k </a:t>
            </a:r>
            <a:r>
              <a:rPr lang="zh-CN" altLang="zh-CN" sz="2400" b="1" dirty="0">
                <a:latin typeface="Times New Roman" pitchFamily="18" charset="0"/>
              </a:rPr>
              <a:t>个时间区间末的累积值为</a:t>
            </a:r>
            <a:r>
              <a:rPr lang="zh-CN" altLang="zh-CN" sz="2400" b="1" i="1" dirty="0" smtClean="0">
                <a:latin typeface="Times New Roman" pitchFamily="18" charset="0"/>
              </a:rPr>
              <a:t>A</a:t>
            </a:r>
            <a:r>
              <a:rPr lang="zh-CN" altLang="zh-CN" sz="2400" b="1" i="1" baseline="-25000" dirty="0" smtClean="0">
                <a:latin typeface="Times New Roman" pitchFamily="18" charset="0"/>
              </a:rPr>
              <a:t>k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itchFamily="18" charset="0"/>
              </a:rPr>
              <a:t>在第 </a:t>
            </a:r>
            <a:r>
              <a:rPr lang="zh-CN" altLang="zh-CN" sz="2400" i="1" dirty="0">
                <a:latin typeface="Times New Roman" pitchFamily="18" charset="0"/>
              </a:rPr>
              <a:t>k </a:t>
            </a:r>
            <a:r>
              <a:rPr lang="zh-CN" altLang="zh-CN" sz="2400" dirty="0">
                <a:latin typeface="Times New Roman" pitchFamily="18" charset="0"/>
              </a:rPr>
              <a:t>个时间区间末的新增</a:t>
            </a:r>
            <a:r>
              <a:rPr lang="zh-CN" altLang="zh-CN" sz="2400" b="1" dirty="0">
                <a:latin typeface="Times New Roman" pitchFamily="18" charset="0"/>
              </a:rPr>
              <a:t>投资</a:t>
            </a:r>
            <a:r>
              <a:rPr lang="zh-CN" altLang="zh-CN" sz="2400" b="1" dirty="0" smtClean="0">
                <a:latin typeface="Times New Roman" pitchFamily="18" charset="0"/>
              </a:rPr>
              <a:t>为</a:t>
            </a:r>
            <a:r>
              <a:rPr lang="en-US" altLang="zh-CN" sz="2400" b="1" dirty="0" smtClean="0">
                <a:latin typeface="Times New Roman" pitchFamily="18" charset="0"/>
              </a:rPr>
              <a:t> </a:t>
            </a:r>
            <a:r>
              <a:rPr lang="zh-CN" altLang="zh-CN" sz="2400" b="1" i="1" dirty="0" smtClean="0">
                <a:latin typeface="Times New Roman" pitchFamily="18" charset="0"/>
              </a:rPr>
              <a:t>C</a:t>
            </a:r>
            <a:r>
              <a:rPr lang="zh-CN" altLang="zh-CN" sz="2400" b="1" i="1" baseline="-25000" dirty="0" smtClean="0">
                <a:latin typeface="Times New Roman" pitchFamily="18" charset="0"/>
              </a:rPr>
              <a:t>k</a:t>
            </a:r>
            <a:r>
              <a:rPr lang="zh-CN" altLang="zh-CN" sz="2400" b="1" dirty="0">
                <a:latin typeface="Times New Roman" pitchFamily="18" charset="0"/>
              </a:rPr>
              <a:t>（</a:t>
            </a:r>
            <a:r>
              <a:rPr lang="zh-CN" altLang="zh-CN" sz="2400" b="1" i="1" dirty="0">
                <a:solidFill>
                  <a:srgbClr val="FF0000"/>
                </a:solidFill>
                <a:latin typeface="Times New Roman" pitchFamily="18" charset="0"/>
              </a:rPr>
              <a:t>k </a:t>
            </a: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</a:rPr>
              <a:t>= 1, 2, …, </a:t>
            </a:r>
            <a:r>
              <a:rPr lang="zh-CN" altLang="zh-CN" sz="2400" b="1" i="1" dirty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zh-CN" altLang="zh-CN" sz="2400" b="1" dirty="0" smtClean="0">
                <a:latin typeface="Times New Roman" pitchFamily="18" charset="0"/>
              </a:rPr>
              <a:t>）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b="1" dirty="0" smtClean="0">
                <a:latin typeface="Times New Roman" pitchFamily="18" charset="0"/>
              </a:rPr>
              <a:t>在</a:t>
            </a:r>
            <a:r>
              <a:rPr lang="zh-CN" altLang="en-US" sz="2400" b="1" dirty="0" smtClean="0">
                <a:latin typeface="Times New Roman" pitchFamily="18" charset="0"/>
              </a:rPr>
              <a:t>年</a:t>
            </a:r>
            <a:r>
              <a:rPr lang="zh-CN" altLang="zh-CN" sz="2400" b="1" dirty="0" smtClean="0">
                <a:latin typeface="Times New Roman" pitchFamily="18" charset="0"/>
              </a:rPr>
              <a:t>末</a:t>
            </a:r>
            <a:r>
              <a:rPr lang="zh-CN" altLang="zh-CN" sz="2400" b="1" i="1" dirty="0" smtClean="0">
                <a:latin typeface="Times New Roman" pitchFamily="18" charset="0"/>
              </a:rPr>
              <a:t> </a:t>
            </a:r>
            <a:r>
              <a:rPr lang="zh-CN" altLang="zh-CN" sz="2400" b="1" dirty="0">
                <a:latin typeface="Times New Roman" pitchFamily="18" charset="0"/>
              </a:rPr>
              <a:t>的累积值</a:t>
            </a:r>
            <a:r>
              <a:rPr lang="zh-CN" altLang="zh-CN" sz="2400" b="1" dirty="0" smtClean="0">
                <a:latin typeface="Times New Roman" pitchFamily="18" charset="0"/>
              </a:rPr>
              <a:t>为</a:t>
            </a:r>
            <a:r>
              <a:rPr lang="en-US" altLang="zh-CN" sz="2400" b="1" dirty="0" smtClean="0">
                <a:latin typeface="Times New Roman" pitchFamily="18" charset="0"/>
              </a:rPr>
              <a:t> </a:t>
            </a:r>
            <a:r>
              <a:rPr lang="zh-CN" altLang="zh-CN" sz="2400" b="1" i="1" dirty="0" smtClean="0">
                <a:latin typeface="Times New Roman" pitchFamily="18" charset="0"/>
              </a:rPr>
              <a:t>A</a:t>
            </a:r>
            <a:r>
              <a:rPr lang="zh-CN" altLang="zh-CN" sz="2400" b="1" dirty="0" smtClean="0">
                <a:latin typeface="Times New Roman" pitchFamily="18" charset="0"/>
              </a:rPr>
              <a:t>(</a:t>
            </a:r>
            <a:r>
              <a:rPr lang="en-US" altLang="zh-CN" sz="2400" b="1" dirty="0" smtClean="0">
                <a:latin typeface="Times New Roman" pitchFamily="18" charset="0"/>
              </a:rPr>
              <a:t>1</a:t>
            </a:r>
            <a:r>
              <a:rPr lang="zh-CN" altLang="zh-CN" sz="2400" b="1" dirty="0" smtClean="0">
                <a:latin typeface="Times New Roman" pitchFamily="18" charset="0"/>
              </a:rPr>
              <a:t>)</a:t>
            </a:r>
            <a:endParaRPr lang="zh-CN" altLang="zh-CN" sz="24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4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827088" y="1867568"/>
            <a:ext cx="7561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827088" y="1508793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95537" y="2391443"/>
            <a:ext cx="59665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 dirty="0">
                <a:latin typeface="+mn-lt"/>
              </a:rPr>
              <a:t>A</a:t>
            </a:r>
            <a:r>
              <a:rPr lang="en-US" altLang="zh-CN" sz="1800" b="1" dirty="0">
                <a:latin typeface="+mn-lt"/>
              </a:rPr>
              <a:t>(0)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27175" y="2372393"/>
            <a:ext cx="52387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 dirty="0">
                <a:latin typeface="+mn-lt"/>
              </a:rPr>
              <a:t>A</a:t>
            </a:r>
            <a:r>
              <a:rPr lang="en-US" altLang="zh-CN" sz="1800" b="1" baseline="-25000" dirty="0">
                <a:latin typeface="+mn-lt"/>
              </a:rPr>
              <a:t>1</a:t>
            </a:r>
            <a:endParaRPr lang="en-US" altLang="zh-CN" sz="1800" b="1" dirty="0">
              <a:latin typeface="+mn-lt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255963" y="2372393"/>
            <a:ext cx="52387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A</a:t>
            </a:r>
            <a:r>
              <a:rPr lang="en-US" altLang="zh-CN" sz="1800" b="1" baseline="-25000">
                <a:latin typeface="+mn-lt"/>
              </a:rPr>
              <a:t>2</a:t>
            </a:r>
            <a:endParaRPr lang="en-US" altLang="zh-CN" sz="1800" b="1">
              <a:latin typeface="+mn-lt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481513" y="2443830"/>
            <a:ext cx="52387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A</a:t>
            </a:r>
            <a:r>
              <a:rPr lang="en-US" altLang="zh-CN" sz="1800" b="1" baseline="-25000">
                <a:latin typeface="+mn-lt"/>
              </a:rPr>
              <a:t>3</a:t>
            </a:r>
            <a:endParaRPr lang="en-US" altLang="zh-CN" sz="1800" b="1">
              <a:latin typeface="+mn-lt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692275" y="165166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3419475" y="172469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645025" y="172469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1692275" y="119638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476375" y="615355"/>
            <a:ext cx="52387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C</a:t>
            </a:r>
            <a:r>
              <a:rPr lang="en-US" altLang="zh-CN" sz="1800" b="1" baseline="-25000">
                <a:latin typeface="+mn-lt"/>
              </a:rPr>
              <a:t>1</a:t>
            </a:r>
            <a:endParaRPr lang="en-US" altLang="zh-CN" sz="1800" b="1">
              <a:latin typeface="+mn-l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3203575" y="615355"/>
            <a:ext cx="52387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C</a:t>
            </a:r>
            <a:r>
              <a:rPr lang="en-US" altLang="zh-CN" sz="1800" b="1" baseline="-25000">
                <a:latin typeface="+mn-lt"/>
              </a:rPr>
              <a:t>2</a:t>
            </a:r>
            <a:endParaRPr lang="en-US" altLang="zh-CN" sz="1800" b="1">
              <a:latin typeface="+mn-lt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3419475" y="119638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4408488" y="620118"/>
            <a:ext cx="52387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C</a:t>
            </a:r>
            <a:r>
              <a:rPr lang="en-US" altLang="zh-CN" sz="1800" b="1" baseline="-25000">
                <a:latin typeface="+mn-lt"/>
              </a:rPr>
              <a:t>3</a:t>
            </a:r>
            <a:endParaRPr lang="en-US" altLang="zh-CN" sz="1800" b="1">
              <a:latin typeface="+mn-lt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4645025" y="112494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7879102" y="2516855"/>
            <a:ext cx="881973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累积值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7667625" y="693143"/>
            <a:ext cx="1114408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新增投资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403350" y="3235993"/>
            <a:ext cx="1008063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A</a:t>
            </a:r>
            <a:r>
              <a:rPr lang="en-US" altLang="zh-CN" sz="1800" b="1" baseline="-25000">
                <a:latin typeface="+mn-lt"/>
              </a:rPr>
              <a:t>1</a:t>
            </a:r>
            <a:r>
              <a:rPr lang="en-US" altLang="zh-CN" sz="1800" b="1">
                <a:latin typeface="+mn-lt"/>
              </a:rPr>
              <a:t>+</a:t>
            </a:r>
            <a:r>
              <a:rPr lang="en-US" altLang="zh-CN" sz="1800" b="1" i="1">
                <a:latin typeface="+mn-lt"/>
              </a:rPr>
              <a:t>C</a:t>
            </a:r>
            <a:r>
              <a:rPr lang="en-US" altLang="zh-CN" sz="1800" b="1" baseline="-25000">
                <a:latin typeface="+mn-lt"/>
              </a:rPr>
              <a:t>1</a:t>
            </a:r>
            <a:endParaRPr lang="en-US" altLang="zh-CN" sz="1800" b="1">
              <a:latin typeface="+mn-lt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3059113" y="3235993"/>
            <a:ext cx="10080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A</a:t>
            </a:r>
            <a:r>
              <a:rPr lang="en-US" altLang="zh-CN" sz="1800" b="1" baseline="-25000">
                <a:latin typeface="+mn-lt"/>
              </a:rPr>
              <a:t>2</a:t>
            </a:r>
            <a:r>
              <a:rPr lang="en-US" altLang="zh-CN" sz="1800" b="1">
                <a:latin typeface="+mn-lt"/>
              </a:rPr>
              <a:t>+</a:t>
            </a:r>
            <a:r>
              <a:rPr lang="en-US" altLang="zh-CN" sz="1800" b="1" i="1">
                <a:latin typeface="+mn-lt"/>
              </a:rPr>
              <a:t>C</a:t>
            </a:r>
            <a:r>
              <a:rPr lang="en-US" altLang="zh-CN" sz="1800" b="1" baseline="-25000">
                <a:latin typeface="+mn-lt"/>
              </a:rPr>
              <a:t>2</a:t>
            </a:r>
            <a:endParaRPr lang="en-US" altLang="zh-CN" sz="1800" b="1">
              <a:latin typeface="+mn-lt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356100" y="3235993"/>
            <a:ext cx="1008063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A</a:t>
            </a:r>
            <a:r>
              <a:rPr lang="en-US" altLang="zh-CN" sz="1800" b="1" baseline="-25000">
                <a:latin typeface="+mn-lt"/>
              </a:rPr>
              <a:t>3</a:t>
            </a:r>
            <a:r>
              <a:rPr lang="en-US" altLang="zh-CN" sz="1800" b="1">
                <a:latin typeface="+mn-lt"/>
              </a:rPr>
              <a:t>+</a:t>
            </a:r>
            <a:r>
              <a:rPr lang="en-US" altLang="zh-CN" sz="1800" b="1" i="1">
                <a:latin typeface="+mn-lt"/>
              </a:rPr>
              <a:t>C</a:t>
            </a:r>
            <a:r>
              <a:rPr lang="en-US" altLang="zh-CN" sz="1800" b="1" baseline="-25000">
                <a:latin typeface="+mn-lt"/>
              </a:rPr>
              <a:t>3</a:t>
            </a:r>
            <a:endParaRPr lang="en-US" altLang="zh-CN" sz="1800" b="1">
              <a:latin typeface="+mn-lt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1042988" y="2588293"/>
            <a:ext cx="360362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1692275" y="2875630"/>
            <a:ext cx="0" cy="36036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2195513" y="2732755"/>
            <a:ext cx="1081087" cy="6477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3419475" y="2875630"/>
            <a:ext cx="0" cy="36036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3779838" y="2877218"/>
            <a:ext cx="647700" cy="431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4716463" y="2875630"/>
            <a:ext cx="0" cy="36036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graphicFrame>
        <p:nvGraphicFramePr>
          <p:cNvPr id="31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929671"/>
              </p:ext>
            </p:extLst>
          </p:nvPr>
        </p:nvGraphicFramePr>
        <p:xfrm>
          <a:off x="468313" y="3956221"/>
          <a:ext cx="12239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3" name="Equation" r:id="rId3" imgW="723586" imgH="380835" progId="Equation.DSMT4">
                  <p:embed/>
                </p:oleObj>
              </mc:Choice>
              <mc:Fallback>
                <p:oleObj name="Equation" r:id="rId3" imgW="723586" imgH="3808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956221"/>
                        <a:ext cx="1223962" cy="5095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26802"/>
              </p:ext>
            </p:extLst>
          </p:nvPr>
        </p:nvGraphicFramePr>
        <p:xfrm>
          <a:off x="3635375" y="4027659"/>
          <a:ext cx="12874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4" name="Equation" r:id="rId5" imgW="888614" imgH="380835" progId="Equation.DSMT4">
                  <p:embed/>
                </p:oleObj>
              </mc:Choice>
              <mc:Fallback>
                <p:oleObj name="Equation" r:id="rId5" imgW="888614" imgH="3808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027659"/>
                        <a:ext cx="1287463" cy="5524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7879102" y="4085494"/>
            <a:ext cx="881973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+mn-lt"/>
                <a:ea typeface="黑体" panose="02010609060101010101" pitchFamily="49" charset="-122"/>
              </a:rPr>
              <a:t>收益率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6281738" y="2445418"/>
            <a:ext cx="52387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A</a:t>
            </a:r>
            <a:r>
              <a:rPr lang="en-US" altLang="zh-CN" sz="1800" b="1" i="1" baseline="-25000">
                <a:latin typeface="+mn-lt"/>
              </a:rPr>
              <a:t>n</a:t>
            </a:r>
            <a:endParaRPr lang="en-US" altLang="zh-CN" sz="1800" b="1" i="1">
              <a:latin typeface="+mn-lt"/>
            </a:endParaRPr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6445250" y="172628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6208713" y="621705"/>
            <a:ext cx="52387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 dirty="0">
                <a:latin typeface="+mn-lt"/>
              </a:rPr>
              <a:t>C</a:t>
            </a:r>
            <a:r>
              <a:rPr lang="en-US" altLang="zh-CN" sz="1800" b="1" i="1" baseline="-25000" dirty="0">
                <a:latin typeface="+mn-lt"/>
              </a:rPr>
              <a:t>n</a:t>
            </a:r>
            <a:endParaRPr lang="en-US" altLang="zh-CN" sz="1800" b="1" i="1" dirty="0">
              <a:latin typeface="+mn-lt"/>
            </a:endParaRPr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>
            <a:off x="6445250" y="112653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6156325" y="3237580"/>
            <a:ext cx="1008063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 dirty="0" err="1">
                <a:latin typeface="+mn-lt"/>
              </a:rPr>
              <a:t>A</a:t>
            </a:r>
            <a:r>
              <a:rPr lang="en-US" altLang="zh-CN" sz="1800" b="1" i="1" baseline="-25000" dirty="0" err="1">
                <a:latin typeface="+mn-lt"/>
              </a:rPr>
              <a:t>n</a:t>
            </a:r>
            <a:r>
              <a:rPr lang="en-US" altLang="zh-CN" sz="1800" b="1" dirty="0" err="1">
                <a:latin typeface="+mn-lt"/>
              </a:rPr>
              <a:t>+</a:t>
            </a:r>
            <a:r>
              <a:rPr lang="en-US" altLang="zh-CN" sz="1800" b="1" i="1" dirty="0" err="1">
                <a:latin typeface="+mn-lt"/>
              </a:rPr>
              <a:t>C</a:t>
            </a:r>
            <a:r>
              <a:rPr lang="en-US" altLang="zh-CN" sz="1800" b="1" i="1" baseline="-25000" dirty="0" err="1">
                <a:latin typeface="+mn-lt"/>
              </a:rPr>
              <a:t>n</a:t>
            </a:r>
            <a:endParaRPr lang="en-US" altLang="zh-CN" sz="1800" b="1" i="1" dirty="0">
              <a:latin typeface="+mn-lt"/>
            </a:endParaRPr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>
            <a:off x="6516688" y="2877218"/>
            <a:ext cx="0" cy="360362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flipV="1">
            <a:off x="6804025" y="2877218"/>
            <a:ext cx="360363" cy="431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7143750" y="2510505"/>
            <a:ext cx="668338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latin typeface="+mn-lt"/>
              </a:rPr>
              <a:t>A</a:t>
            </a:r>
            <a:r>
              <a:rPr lang="en-US" altLang="zh-CN" sz="1800" b="1">
                <a:latin typeface="+mn-lt"/>
              </a:rPr>
              <a:t>(1)</a:t>
            </a:r>
            <a:endParaRPr lang="en-US" altLang="zh-CN" sz="1800" b="1" i="1">
              <a:latin typeface="+mn-lt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7307263" y="1724321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+mn-lt"/>
            </a:endParaRP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5364163" y="2445418"/>
            <a:ext cx="415498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+mn-lt"/>
              </a:rPr>
              <a:t>…</a:t>
            </a: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5435600" y="3229643"/>
            <a:ext cx="415498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+mn-lt"/>
              </a:rPr>
              <a:t>…</a:t>
            </a: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5435600" y="548680"/>
            <a:ext cx="415498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+mn-lt"/>
              </a:rPr>
              <a:t>…</a:t>
            </a:r>
          </a:p>
        </p:txBody>
      </p:sp>
      <p:graphicFrame>
        <p:nvGraphicFramePr>
          <p:cNvPr id="46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141941"/>
              </p:ext>
            </p:extLst>
          </p:nvPr>
        </p:nvGraphicFramePr>
        <p:xfrm>
          <a:off x="2124075" y="4027659"/>
          <a:ext cx="1152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5" name="Equation" r:id="rId7" imgW="876300" imgH="381000" progId="Equation.DSMT4">
                  <p:embed/>
                </p:oleObj>
              </mc:Choice>
              <mc:Fallback>
                <p:oleObj name="Equation" r:id="rId7" imgW="8763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027659"/>
                        <a:ext cx="1152525" cy="5016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970775"/>
              </p:ext>
            </p:extLst>
          </p:nvPr>
        </p:nvGraphicFramePr>
        <p:xfrm>
          <a:off x="6300788" y="4027659"/>
          <a:ext cx="143351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6" name="Equation" r:id="rId9" imgW="990170" imgH="380835" progId="Equation.DSMT4">
                  <p:embed/>
                </p:oleObj>
              </mc:Choice>
              <mc:Fallback>
                <p:oleObj name="Equation" r:id="rId9" imgW="990170" imgH="3808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027659"/>
                        <a:ext cx="1433512" cy="5524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938055"/>
              </p:ext>
            </p:extLst>
          </p:nvPr>
        </p:nvGraphicFramePr>
        <p:xfrm>
          <a:off x="1285875" y="5041689"/>
          <a:ext cx="6643687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7" name="Equation" r:id="rId11" imgW="2819160" imgH="660240" progId="Equation.DSMT4">
                  <p:embed/>
                </p:oleObj>
              </mc:Choice>
              <mc:Fallback>
                <p:oleObj name="Equation" r:id="rId11" imgW="281916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5041689"/>
                        <a:ext cx="6643687" cy="15462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034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/>
      <p:bldP spid="44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E699FB8D-830F-42FA-A78A-0B78442492A2}" type="slidenum">
              <a:rPr lang="zh-CN" altLang="zh-CN" sz="1400" smtClean="0"/>
              <a:pPr/>
              <a:t>32</a:t>
            </a:fld>
            <a:endParaRPr lang="zh-CN" altLang="zh-CN" sz="1400" smtClean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6636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33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3255" y="1081976"/>
            <a:ext cx="8855242" cy="352839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zh-CN" sz="2400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On January 1 an investment account is worth $100,000. On May 1 the value has increased to $112,000 and $30,000 of new principal is deposited. On November 1 the value has declined to $125,000 and $42,000 is withdrawn. On January 1 of the following year the investment account is again worth $100,000. Compute the yield rate by: </a:t>
            </a:r>
          </a:p>
          <a:p>
            <a:pPr marL="457200" lvl="1" indent="0">
              <a:buNone/>
            </a:pPr>
            <a:r>
              <a:rPr lang="zh-CN" altLang="zh-CN" sz="2400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(1) the dollar-weighted method;</a:t>
            </a:r>
          </a:p>
          <a:p>
            <a:pPr marL="457200" lvl="1" indent="0">
              <a:buNone/>
            </a:pPr>
            <a:r>
              <a:rPr lang="zh-CN" altLang="zh-CN" sz="2400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(2)  the time-weighted method.</a:t>
            </a:r>
          </a:p>
        </p:txBody>
      </p:sp>
      <p:graphicFrame>
        <p:nvGraphicFramePr>
          <p:cNvPr id="62469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73479"/>
              </p:ext>
            </p:extLst>
          </p:nvPr>
        </p:nvGraphicFramePr>
        <p:xfrm>
          <a:off x="468807" y="4849245"/>
          <a:ext cx="8364933" cy="1772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Document" r:id="rId3" imgW="4674155" imgH="990901" progId="">
                  <p:embed/>
                </p:oleObj>
              </mc:Choice>
              <mc:Fallback>
                <p:oleObj name="Document" r:id="rId3" imgW="4674155" imgH="99090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807" y="4849245"/>
                        <a:ext cx="8364933" cy="177293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63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BE558C36-26DB-432D-A9FD-7983252B84E9}" type="slidenum">
              <a:rPr lang="zh-CN" altLang="zh-CN" sz="1400" smtClean="0"/>
              <a:pPr/>
              <a:t>33</a:t>
            </a:fld>
            <a:endParaRPr lang="zh-CN" altLang="zh-CN" sz="1400" smtClean="0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692150"/>
            <a:ext cx="8569325" cy="4897438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400" b="1" dirty="0" smtClean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（1）币值加权收益率</a:t>
            </a:r>
            <a:endParaRPr lang="en-US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4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</a:t>
            </a:r>
            <a:endParaRPr lang="en-US" altLang="zh-CN" sz="2400" b="1" i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zh-CN" sz="2400" b="1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100000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100000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30000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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42000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=  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12000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</a:t>
            </a:r>
          </a:p>
        </p:txBody>
      </p:sp>
      <p:sp>
        <p:nvSpPr>
          <p:cNvPr id="63492" name="Rectangle 3"/>
          <p:cNvSpPr>
            <a:spLocks noChangeArrowheads="1"/>
          </p:cNvSpPr>
          <p:nvPr/>
        </p:nvSpPr>
        <p:spPr bwMode="auto">
          <a:xfrm>
            <a:off x="0" y="3138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38373"/>
              </p:ext>
            </p:extLst>
          </p:nvPr>
        </p:nvGraphicFramePr>
        <p:xfrm>
          <a:off x="1524409" y="2815287"/>
          <a:ext cx="6243373" cy="1249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2" name="Equation" r:id="rId3" imgW="2895480" imgH="583920" progId="Equation.DSMT4">
                  <p:embed/>
                </p:oleObj>
              </mc:Choice>
              <mc:Fallback>
                <p:oleObj name="Equation" r:id="rId3" imgW="289548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409" y="2815287"/>
                        <a:ext cx="6243373" cy="1249449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039814"/>
              </p:ext>
            </p:extLst>
          </p:nvPr>
        </p:nvGraphicFramePr>
        <p:xfrm>
          <a:off x="955124" y="4787902"/>
          <a:ext cx="7519987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3" name="Document" r:id="rId5" imgW="4674155" imgH="990901" progId="">
                  <p:embed/>
                </p:oleObj>
              </mc:Choice>
              <mc:Fallback>
                <p:oleObj name="Document" r:id="rId5" imgW="4674155" imgH="99090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124" y="4787902"/>
                        <a:ext cx="7519987" cy="15938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30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77050" y="6274643"/>
            <a:ext cx="2133600" cy="476250"/>
          </a:xfrm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DA979F2C-3364-44EA-A1A5-3FCD87790751}" type="slidenum">
              <a:rPr lang="zh-CN" altLang="zh-CN" sz="1400" smtClean="0"/>
              <a:pPr/>
              <a:t>34</a:t>
            </a:fld>
            <a:endParaRPr lang="zh-CN" altLang="zh-CN" sz="1400" dirty="0" smtClean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606392"/>
            <a:ext cx="8280400" cy="3254408"/>
          </a:xfrm>
        </p:spPr>
        <p:txBody>
          <a:bodyPr/>
          <a:lstStyle/>
          <a:p>
            <a:pPr marL="0" indent="0" eaLnBrk="1" hangingPunct="1">
              <a:lnSpc>
                <a:spcPct val="125000"/>
              </a:lnSpc>
              <a:buNone/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（2）时间加权收益率</a:t>
            </a:r>
          </a:p>
          <a:p>
            <a:pPr eaLnBrk="1" hangingPunct="1">
              <a:lnSpc>
                <a:spcPct val="125000"/>
              </a:lnSpc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两种收益率差距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为何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这么大？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10.62%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18.79%</a:t>
            </a: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endParaRPr lang="zh-CN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45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136219"/>
              </p:ext>
            </p:extLst>
          </p:nvPr>
        </p:nvGraphicFramePr>
        <p:xfrm>
          <a:off x="1549400" y="1412875"/>
          <a:ext cx="51101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7" name="Equation" r:id="rId3" imgW="2908080" imgH="431640" progId="Equation.DSMT4">
                  <p:embed/>
                </p:oleObj>
              </mc:Choice>
              <mc:Fallback>
                <p:oleObj name="Equation" r:id="rId3" imgW="2908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412875"/>
                        <a:ext cx="511016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AutoShape 8"/>
          <p:cNvSpPr>
            <a:spLocks/>
          </p:cNvSpPr>
          <p:nvPr/>
        </p:nvSpPr>
        <p:spPr bwMode="auto">
          <a:xfrm rot="5400000">
            <a:off x="2520157" y="4862530"/>
            <a:ext cx="215900" cy="1871663"/>
          </a:xfrm>
          <a:prstGeom prst="rightBrace">
            <a:avLst>
              <a:gd name="adj1" fmla="val 7224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55305" name="AutoShape 9"/>
          <p:cNvSpPr>
            <a:spLocks/>
          </p:cNvSpPr>
          <p:nvPr/>
        </p:nvSpPr>
        <p:spPr bwMode="auto">
          <a:xfrm rot="5400000">
            <a:off x="4679950" y="4718862"/>
            <a:ext cx="215900" cy="2159000"/>
          </a:xfrm>
          <a:prstGeom prst="rightBrace">
            <a:avLst>
              <a:gd name="adj1" fmla="val 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55306" name="AutoShape 10"/>
          <p:cNvSpPr>
            <a:spLocks/>
          </p:cNvSpPr>
          <p:nvPr/>
        </p:nvSpPr>
        <p:spPr bwMode="auto">
          <a:xfrm rot="5400000">
            <a:off x="6408738" y="5222099"/>
            <a:ext cx="287337" cy="1223963"/>
          </a:xfrm>
          <a:prstGeom prst="rightBrace">
            <a:avLst>
              <a:gd name="adj1" fmla="val 3549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2339975" y="5944412"/>
            <a:ext cx="633507" cy="43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 dirty="0"/>
              <a:t>1.12</a:t>
            </a: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4427538" y="5944412"/>
            <a:ext cx="633507" cy="43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>
                <a:solidFill>
                  <a:srgbClr val="FF0000"/>
                </a:solidFill>
              </a:rPr>
              <a:t>0.88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6227763" y="5944412"/>
            <a:ext cx="649287" cy="43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>
                <a:solidFill>
                  <a:srgbClr val="0033CC"/>
                </a:solidFill>
              </a:rPr>
              <a:t>1.20</a:t>
            </a:r>
          </a:p>
        </p:txBody>
      </p:sp>
      <p:graphicFrame>
        <p:nvGraphicFramePr>
          <p:cNvPr id="64527" name="Object 1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10386863"/>
              </p:ext>
            </p:extLst>
          </p:nvPr>
        </p:nvGraphicFramePr>
        <p:xfrm>
          <a:off x="769938" y="4052112"/>
          <a:ext cx="7519987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8" name="Document" r:id="rId5" imgW="4674155" imgH="990901" progId="">
                  <p:embed/>
                </p:oleObj>
              </mc:Choice>
              <mc:Fallback>
                <p:oleObj name="Document" r:id="rId5" imgW="4674155" imgH="990901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4052112"/>
                        <a:ext cx="7519987" cy="15938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79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build="p" autoUpdateAnimBg="0"/>
      <p:bldP spid="55304" grpId="0" animBg="1"/>
      <p:bldP spid="55305" grpId="0" animBg="1"/>
      <p:bldP spid="55306" grpId="0" animBg="1"/>
      <p:bldP spid="55307" grpId="0" autoUpdateAnimBg="0"/>
      <p:bldP spid="55308" grpId="0" autoUpdateAnimBg="0"/>
      <p:bldP spid="55309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dirty="0" smtClean="0">
                <a:solidFill>
                  <a:srgbClr val="0033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Exercise </a:t>
            </a:r>
            <a:endParaRPr lang="zh-CN" altLang="zh-CN" sz="3200" b="1" dirty="0" smtClean="0">
              <a:solidFill>
                <a:srgbClr val="0033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229600" cy="3960812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1000 is deposited into a fund on January 1,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 Another deposit is made into the fund on July 1,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 On January 1, 20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, the balance in the fund is 2000.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time-weighted yield rate is 10% and the dollar-weighted yield rate is 9%.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Calculate the annual effective interest rate earned on the fund during the first six month of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>
            <a:off x="898525" y="5228506"/>
            <a:ext cx="7129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661988" y="5392018"/>
            <a:ext cx="697627" cy="43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 b="1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4283075" y="4941168"/>
            <a:ext cx="0" cy="5032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4163425" y="5415531"/>
            <a:ext cx="86360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zh-CN" sz="1600" b="1" dirty="0" smtClean="0">
                <a:solidFill>
                  <a:srgbClr val="FF0000"/>
                </a:solidFill>
              </a:rPr>
              <a:t>A</a:t>
            </a:r>
            <a:endParaRPr lang="zh-CN" altLang="zh-CN" sz="1600" b="1" baseline="-250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  <a:buNone/>
            </a:pPr>
            <a:r>
              <a:rPr lang="zh-CN" altLang="zh-CN" sz="1600" b="1" dirty="0" smtClean="0">
                <a:solidFill>
                  <a:srgbClr val="FF0000"/>
                </a:solidFill>
              </a:rPr>
              <a:t>C</a:t>
            </a:r>
            <a:endParaRPr lang="zh-CN" altLang="zh-CN" sz="1600" b="1" dirty="0">
              <a:solidFill>
                <a:srgbClr val="FF0000"/>
              </a:solidFill>
            </a:endParaRPr>
          </a:p>
        </p:txBody>
      </p:sp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7862888" y="5320581"/>
            <a:ext cx="697627" cy="43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 b="1">
                <a:solidFill>
                  <a:srgbClr val="FF0000"/>
                </a:solidFill>
              </a:rPr>
              <a:t>2000</a:t>
            </a:r>
          </a:p>
        </p:txBody>
      </p:sp>
      <p:sp>
        <p:nvSpPr>
          <p:cNvPr id="56329" name="AutoShape 9"/>
          <p:cNvSpPr>
            <a:spLocks/>
          </p:cNvSpPr>
          <p:nvPr/>
        </p:nvSpPr>
        <p:spPr bwMode="auto">
          <a:xfrm rot="5400000">
            <a:off x="2411413" y="4571181"/>
            <a:ext cx="215900" cy="3384550"/>
          </a:xfrm>
          <a:prstGeom prst="rightBrace">
            <a:avLst>
              <a:gd name="adj1" fmla="val 13063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2268538" y="6409506"/>
            <a:ext cx="417102" cy="43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 b="1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1335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autoUpdateAnimBg="0"/>
      <p:bldP spid="56324" grpId="0" animBg="1"/>
      <p:bldP spid="56325" grpId="0" autoUpdateAnimBg="0"/>
      <p:bldP spid="56326" grpId="0" animBg="1"/>
      <p:bldP spid="56327" grpId="0" autoUpdateAnimBg="0"/>
      <p:bldP spid="56328" grpId="0" autoUpdateAnimBg="0"/>
      <p:bldP spid="56329" grpId="0" animBg="1"/>
      <p:bldP spid="56330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404813"/>
            <a:ext cx="8229600" cy="1152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zh-CN" sz="2400" b="1" dirty="0" smtClean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：币值加权收益率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9%</a:t>
            </a: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569254"/>
              </p:ext>
            </p:extLst>
          </p:nvPr>
        </p:nvGraphicFramePr>
        <p:xfrm>
          <a:off x="1119188" y="1247775"/>
          <a:ext cx="284797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2" name="Equation" r:id="rId3" imgW="1460160" imgH="393480" progId="Equation.DSMT4">
                  <p:embed/>
                </p:oleObj>
              </mc:Choice>
              <mc:Fallback>
                <p:oleObj name="Equation" r:id="rId3" imgW="1460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8" y="1247775"/>
                        <a:ext cx="2847975" cy="760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380166"/>
              </p:ext>
            </p:extLst>
          </p:nvPr>
        </p:nvGraphicFramePr>
        <p:xfrm>
          <a:off x="6264275" y="1524000"/>
          <a:ext cx="134461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3" name="Equation" r:id="rId5" imgW="711000" imgH="177480" progId="Equation.DSMT4">
                  <p:embed/>
                </p:oleObj>
              </mc:Choice>
              <mc:Fallback>
                <p:oleObj name="Equation" r:id="rId5" imgW="7110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1524000"/>
                        <a:ext cx="1344613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656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7354" name="AutoShape 10"/>
          <p:cNvSpPr>
            <a:spLocks noChangeArrowheads="1"/>
          </p:cNvSpPr>
          <p:nvPr/>
        </p:nvSpPr>
        <p:spPr bwMode="auto">
          <a:xfrm>
            <a:off x="4716463" y="1511876"/>
            <a:ext cx="792162" cy="360363"/>
          </a:xfrm>
          <a:prstGeom prst="rightArrow">
            <a:avLst>
              <a:gd name="adj1" fmla="val 50000"/>
              <a:gd name="adj2" fmla="val 549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5" name="Rectangle 11"/>
          <p:cNvSpPr>
            <a:spLocks noChangeArrowheads="1"/>
          </p:cNvSpPr>
          <p:nvPr/>
        </p:nvSpPr>
        <p:spPr bwMode="auto">
          <a:xfrm>
            <a:off x="1203468" y="2349500"/>
            <a:ext cx="54721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None/>
            </a:pP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加权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收益率</a:t>
            </a:r>
            <a:r>
              <a:rPr lang="en-US" altLang="zh-CN" b="1" dirty="0" smtClean="0">
                <a:latin typeface="+mn-lt"/>
                <a:ea typeface="黑体" panose="02010609060101010101" pitchFamily="49" charset="-122"/>
              </a:rPr>
              <a:t>10%</a:t>
            </a:r>
            <a:endParaRPr lang="zh-CN" altLang="zh-CN" b="1" dirty="0"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573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42942"/>
              </p:ext>
            </p:extLst>
          </p:nvPr>
        </p:nvGraphicFramePr>
        <p:xfrm>
          <a:off x="1420813" y="3394075"/>
          <a:ext cx="23399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4" name="Equation" r:id="rId7" imgW="1206360" imgH="393480" progId="Equation.DSMT4">
                  <p:embed/>
                </p:oleObj>
              </mc:Choice>
              <mc:Fallback>
                <p:oleObj name="Equation" r:id="rId7" imgW="12063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813" y="3394075"/>
                        <a:ext cx="2339975" cy="758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292645"/>
              </p:ext>
            </p:extLst>
          </p:nvPr>
        </p:nvGraphicFramePr>
        <p:xfrm>
          <a:off x="1411288" y="4659313"/>
          <a:ext cx="26558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" name="Equation" r:id="rId9" imgW="1422400" imgH="228600" progId="">
                  <p:embed/>
                </p:oleObj>
              </mc:Choice>
              <mc:Fallback>
                <p:oleObj name="Equation" r:id="rId9" imgW="142240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4659313"/>
                        <a:ext cx="2655887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568046"/>
              </p:ext>
            </p:extLst>
          </p:nvPr>
        </p:nvGraphicFramePr>
        <p:xfrm>
          <a:off x="6253163" y="4724400"/>
          <a:ext cx="13938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6" name="Equation" r:id="rId11" imgW="723600" imgH="177480" progId="Equation.DSMT4">
                  <p:embed/>
                </p:oleObj>
              </mc:Choice>
              <mc:Fallback>
                <p:oleObj name="Equation" r:id="rId11" imgW="7236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163" y="4724400"/>
                        <a:ext cx="1393825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07092"/>
              </p:ext>
            </p:extLst>
          </p:nvPr>
        </p:nvGraphicFramePr>
        <p:xfrm>
          <a:off x="6229350" y="3838575"/>
          <a:ext cx="14859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7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350" y="3838575"/>
                        <a:ext cx="14859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684213" y="4508500"/>
            <a:ext cx="494046" cy="54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2400" b="1" dirty="0"/>
              <a:t>故</a:t>
            </a:r>
          </a:p>
        </p:txBody>
      </p:sp>
      <p:sp>
        <p:nvSpPr>
          <p:cNvPr id="57361" name="AutoShape 17"/>
          <p:cNvSpPr>
            <a:spLocks noChangeArrowheads="1"/>
          </p:cNvSpPr>
          <p:nvPr/>
        </p:nvSpPr>
        <p:spPr bwMode="auto">
          <a:xfrm>
            <a:off x="4716463" y="3789363"/>
            <a:ext cx="792162" cy="360362"/>
          </a:xfrm>
          <a:prstGeom prst="rightArrow">
            <a:avLst>
              <a:gd name="adj1" fmla="val 50000"/>
              <a:gd name="adj2" fmla="val 549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57362" name="AutoShape 18"/>
          <p:cNvSpPr>
            <a:spLocks noChangeArrowheads="1"/>
          </p:cNvSpPr>
          <p:nvPr/>
        </p:nvSpPr>
        <p:spPr bwMode="auto">
          <a:xfrm>
            <a:off x="4716463" y="4724400"/>
            <a:ext cx="792162" cy="360363"/>
          </a:xfrm>
          <a:prstGeom prst="rightArrow">
            <a:avLst>
              <a:gd name="adj1" fmla="val 50000"/>
              <a:gd name="adj2" fmla="val 549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66580" name="Line 19"/>
          <p:cNvSpPr>
            <a:spLocks noChangeShapeType="1"/>
          </p:cNvSpPr>
          <p:nvPr/>
        </p:nvSpPr>
        <p:spPr bwMode="auto">
          <a:xfrm>
            <a:off x="898525" y="5746750"/>
            <a:ext cx="71294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b="1"/>
          </a:p>
        </p:txBody>
      </p:sp>
      <p:sp>
        <p:nvSpPr>
          <p:cNvPr id="66581" name="Text Box 20"/>
          <p:cNvSpPr txBox="1">
            <a:spLocks noChangeArrowheads="1"/>
          </p:cNvSpPr>
          <p:nvPr/>
        </p:nvSpPr>
        <p:spPr bwMode="auto">
          <a:xfrm>
            <a:off x="661988" y="5910263"/>
            <a:ext cx="697627" cy="43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 b="1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6582" name="Line 21"/>
          <p:cNvSpPr>
            <a:spLocks noChangeShapeType="1"/>
          </p:cNvSpPr>
          <p:nvPr/>
        </p:nvSpPr>
        <p:spPr bwMode="auto">
          <a:xfrm>
            <a:off x="4283075" y="5518150"/>
            <a:ext cx="0" cy="5032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b="1"/>
          </a:p>
        </p:txBody>
      </p:sp>
      <p:sp>
        <p:nvSpPr>
          <p:cNvPr id="66583" name="Text Box 22"/>
          <p:cNvSpPr txBox="1">
            <a:spLocks noChangeArrowheads="1"/>
          </p:cNvSpPr>
          <p:nvPr/>
        </p:nvSpPr>
        <p:spPr bwMode="auto">
          <a:xfrm>
            <a:off x="4140200" y="5977949"/>
            <a:ext cx="863600" cy="89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zh-CN" sz="1800" b="1" dirty="0" smtClean="0">
                <a:solidFill>
                  <a:srgbClr val="FF0000"/>
                </a:solidFill>
              </a:rPr>
              <a:t>A</a:t>
            </a:r>
            <a:endParaRPr lang="zh-CN" altLang="zh-CN" sz="1800" b="1" baseline="-25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zh-CN" sz="1800" b="1" dirty="0"/>
              <a:t>C</a:t>
            </a:r>
            <a:endParaRPr lang="zh-CN" altLang="zh-CN" sz="1800" b="1" dirty="0"/>
          </a:p>
        </p:txBody>
      </p:sp>
      <p:sp>
        <p:nvSpPr>
          <p:cNvPr id="66584" name="Text Box 23"/>
          <p:cNvSpPr txBox="1">
            <a:spLocks noChangeArrowheads="1"/>
          </p:cNvSpPr>
          <p:nvPr/>
        </p:nvSpPr>
        <p:spPr bwMode="auto">
          <a:xfrm>
            <a:off x="7862888" y="5838825"/>
            <a:ext cx="697627" cy="43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1800" b="1">
                <a:solidFill>
                  <a:srgbClr val="FF0000"/>
                </a:solidFill>
              </a:rPr>
              <a:t>2000</a:t>
            </a:r>
          </a:p>
        </p:txBody>
      </p:sp>
      <p:sp>
        <p:nvSpPr>
          <p:cNvPr id="57368" name="Line 24"/>
          <p:cNvSpPr>
            <a:spLocks noChangeShapeType="1"/>
          </p:cNvSpPr>
          <p:nvPr/>
        </p:nvSpPr>
        <p:spPr bwMode="auto">
          <a:xfrm>
            <a:off x="900113" y="5373688"/>
            <a:ext cx="0" cy="5032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b="1"/>
          </a:p>
        </p:txBody>
      </p:sp>
      <p:sp>
        <p:nvSpPr>
          <p:cNvPr id="57369" name="Line 25"/>
          <p:cNvSpPr>
            <a:spLocks noChangeShapeType="1"/>
          </p:cNvSpPr>
          <p:nvPr/>
        </p:nvSpPr>
        <p:spPr bwMode="auto">
          <a:xfrm>
            <a:off x="8027988" y="5373688"/>
            <a:ext cx="0" cy="5032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69479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7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build="p" autoUpdateAnimBg="0"/>
      <p:bldP spid="57354" grpId="0" animBg="1"/>
      <p:bldP spid="57355" grpId="0" autoUpdateAnimBg="0"/>
      <p:bldP spid="57360" grpId="0" autoUpdateAnimBg="0"/>
      <p:bldP spid="57361" grpId="0" animBg="1"/>
      <p:bldP spid="57362" grpId="0" animBg="1"/>
      <p:bldP spid="66580" grpId="0" animBg="1"/>
      <p:bldP spid="66581" grpId="0"/>
      <p:bldP spid="66582" grpId="0" animBg="1"/>
      <p:bldP spid="66583" grpId="0"/>
      <p:bldP spid="66584" grpId="0"/>
      <p:bldP spid="57368" grpId="0" animBg="1"/>
      <p:bldP spid="5736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fld id="{58391B17-5C62-4A29-8C57-F36845C1EC45}" type="slidenum">
              <a:rPr lang="zh-CN" altLang="zh-CN" sz="1400" smtClean="0"/>
              <a:pPr>
                <a:buNone/>
              </a:pPr>
              <a:t>37</a:t>
            </a:fld>
            <a:endParaRPr lang="zh-CN" altLang="zh-CN" sz="140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66826" y="804028"/>
            <a:ext cx="8229600" cy="1143000"/>
          </a:xfrm>
        </p:spPr>
        <p:txBody>
          <a:bodyPr/>
          <a:lstStyle/>
          <a:p>
            <a:pPr algn="ctr" eaLnBrk="1" hangingPunct="1"/>
            <a:r>
              <a:rPr lang="zh-CN" altLang="zh-CN" sz="3200" b="1" dirty="0" smtClean="0">
                <a:solidFill>
                  <a:srgbClr val="0066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再投资</a:t>
            </a:r>
            <a:r>
              <a:rPr lang="zh-CN" altLang="en-US" sz="3200" b="1" dirty="0" smtClean="0">
                <a:solidFill>
                  <a:srgbClr val="0066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与修正</a:t>
            </a:r>
            <a:r>
              <a:rPr lang="zh-CN" altLang="zh-CN" sz="3200" b="1" dirty="0" smtClean="0">
                <a:solidFill>
                  <a:srgbClr val="0066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收益率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44675"/>
            <a:ext cx="7859713" cy="4281488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再投资：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前期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收入按新的利率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再次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进行投资。</a:t>
            </a:r>
          </a:p>
          <a:p>
            <a:pPr eaLnBrk="1" hangingPunct="1">
              <a:lnSpc>
                <a:spcPct val="14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考虑两种可选的投资项目</a:t>
            </a:r>
          </a:p>
          <a:p>
            <a:pPr lvl="1" eaLnBrk="1" hangingPunct="1">
              <a:lnSpc>
                <a:spcPct val="140000"/>
              </a:lnSpc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A）投资5年，年利率为9％</a:t>
            </a:r>
          </a:p>
          <a:p>
            <a:pPr lvl="1" eaLnBrk="1" hangingPunct="1">
              <a:lnSpc>
                <a:spcPct val="140000"/>
              </a:lnSpc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B）投资10年，年利率为8％</a:t>
            </a:r>
          </a:p>
          <a:p>
            <a:pPr eaLnBrk="1" hangingPunct="1">
              <a:lnSpc>
                <a:spcPct val="140000"/>
              </a:lnSpc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如果两种投资在10年期间的收益无差异，项目A在5年后的再投资收益率应为多少？</a:t>
            </a:r>
          </a:p>
        </p:txBody>
      </p:sp>
      <p:graphicFrame>
        <p:nvGraphicFramePr>
          <p:cNvPr id="2048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187450" y="5661025"/>
          <a:ext cx="61928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9" r:id="rId4" imgW="2908300" imgH="228600" progId="">
                  <p:embed/>
                </p:oleObj>
              </mc:Choice>
              <mc:Fallback>
                <p:oleObj r:id="rId4" imgW="2908300" imgH="228600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661025"/>
                        <a:ext cx="619283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3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2D2F864-6C40-4FF3-8FDB-6CF5657E6AB5}" type="slidenum">
              <a:rPr lang="zh-CN" altLang="zh-CN" sz="1400" smtClean="0"/>
              <a:pPr/>
              <a:t>38</a:t>
            </a:fld>
            <a:endParaRPr lang="zh-CN" altLang="zh-CN" sz="1400" smtClean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341438"/>
            <a:ext cx="8712968" cy="4852987"/>
          </a:xfrm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 sz="2400" b="1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：玛丽每年初投资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，投资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年，每年可以获得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9%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的收益。每年的收益按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9%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进行再投资。在第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年末，投资的价值为</a:t>
            </a:r>
            <a:r>
              <a:rPr lang="en-US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约翰每年初投资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，投资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年，每年可以获得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10%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的收益。每年的收益按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%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进行再投资。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在第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年末，投资的价值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计算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+mn-lt"/>
                <a:cs typeface="Times New Roman" panose="02020603050405020304" pitchFamily="18" charset="0"/>
              </a:rPr>
              <a:t>和 </a:t>
            </a:r>
            <a:r>
              <a:rPr lang="en-US" altLang="zh-CN" sz="2400" i="1" dirty="0" smtClean="0">
                <a:latin typeface="+mn-lt"/>
                <a:cs typeface="Times New Roman" panose="02020603050405020304" pitchFamily="18" charset="0"/>
              </a:rPr>
              <a:t>Y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，以及约翰的投资收益率。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：玛丽在第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年末的投资价值为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168397"/>
              </p:ext>
            </p:extLst>
          </p:nvPr>
        </p:nvGraphicFramePr>
        <p:xfrm>
          <a:off x="1054318" y="5248392"/>
          <a:ext cx="45545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7" name="Equation" r:id="rId3" imgW="1523880" imgH="241200" progId="Equation.DSMT4">
                  <p:embed/>
                </p:oleObj>
              </mc:Choice>
              <mc:Fallback>
                <p:oleObj name="Equation" r:id="rId3" imgW="1523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18" y="5248392"/>
                        <a:ext cx="455453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1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9225" y="549635"/>
            <a:ext cx="2813591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约翰的本金余额：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37468"/>
              </p:ext>
            </p:extLst>
          </p:nvPr>
        </p:nvGraphicFramePr>
        <p:xfrm>
          <a:off x="789080" y="1120060"/>
          <a:ext cx="741682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9547"/>
                <a:gridCol w="1059547"/>
                <a:gridCol w="1059547"/>
                <a:gridCol w="1059547"/>
                <a:gridCol w="1059547"/>
                <a:gridCol w="1059547"/>
                <a:gridCol w="105954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余额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5000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7221" y="1911008"/>
            <a:ext cx="1885453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利息收入：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60280"/>
              </p:ext>
            </p:extLst>
          </p:nvPr>
        </p:nvGraphicFramePr>
        <p:xfrm>
          <a:off x="803701" y="2673442"/>
          <a:ext cx="741682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9547"/>
                <a:gridCol w="1059547"/>
                <a:gridCol w="1059547"/>
                <a:gridCol w="1059547"/>
                <a:gridCol w="1059547"/>
                <a:gridCol w="1059547"/>
                <a:gridCol w="105954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金额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47221" y="3492124"/>
            <a:ext cx="4515980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利息收入在第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年末的累积值：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289732"/>
              </p:ext>
            </p:extLst>
          </p:nvPr>
        </p:nvGraphicFramePr>
        <p:xfrm>
          <a:off x="4804245" y="3633209"/>
          <a:ext cx="17811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0" name="Equation" r:id="rId3" imgW="914400" imgH="241200" progId="Equation.DSMT4">
                  <p:embed/>
                </p:oleObj>
              </mc:Choice>
              <mc:Fallback>
                <p:oleObj name="Equation" r:id="rId3" imgW="914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4245" y="3633209"/>
                        <a:ext cx="1781175" cy="4683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1232" y="5190321"/>
            <a:ext cx="4213013" cy="532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年末的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价值：</a:t>
            </a:r>
            <a:r>
              <a:rPr lang="zh-CN" altLang="zh-CN" dirty="0">
                <a:solidFill>
                  <a:srgbClr val="FF0000"/>
                </a:solidFill>
              </a:rPr>
              <a:t> 6669.91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1233" y="5848373"/>
            <a:ext cx="3122971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约翰的投资收益率：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497812"/>
              </p:ext>
            </p:extLst>
          </p:nvPr>
        </p:nvGraphicFramePr>
        <p:xfrm>
          <a:off x="3565439" y="5924512"/>
          <a:ext cx="4895167" cy="618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1" name="Equation" r:id="rId5" imgW="2108160" imgH="266400" progId="Equation.DSMT4">
                  <p:embed/>
                </p:oleObj>
              </mc:Choice>
              <mc:Fallback>
                <p:oleObj name="Equation" r:id="rId5" imgW="21081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439" y="5924512"/>
                        <a:ext cx="4895167" cy="618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48409"/>
              </p:ext>
            </p:extLst>
          </p:nvPr>
        </p:nvGraphicFramePr>
        <p:xfrm>
          <a:off x="1608386" y="4422796"/>
          <a:ext cx="5754941" cy="673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2" name="Equation" r:id="rId7" imgW="3682800" imgH="431640" progId="Equation.DSMT4">
                  <p:embed/>
                </p:oleObj>
              </mc:Choice>
              <mc:Fallback>
                <p:oleObj name="Equation" r:id="rId7" imgW="3682800" imgH="43164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386" y="4422796"/>
                        <a:ext cx="5754941" cy="67368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94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fld id="{0325438C-6937-4D7C-9458-ACA2948E2468}" type="slidenum">
              <a:rPr lang="zh-CN" altLang="zh-CN" sz="1400" smtClean="0"/>
              <a:pPr>
                <a:buNone/>
              </a:pPr>
              <a:t>4</a:t>
            </a:fld>
            <a:endParaRPr lang="zh-CN" altLang="zh-CN" sz="14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79133" y="1497617"/>
            <a:ext cx="8653111" cy="4372626"/>
          </a:xfrm>
        </p:spPr>
        <p:txBody>
          <a:bodyPr/>
          <a:lstStyle/>
          <a:p>
            <a:pPr lvl="1" eaLnBrk="1" hangingPunct="1">
              <a:lnSpc>
                <a:spcPct val="200000"/>
              </a:lnSpc>
              <a:buClr>
                <a:schemeClr val="tx1"/>
              </a:buClr>
              <a:buSzPct val="6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收益率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（yield rate）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：使得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资金流入的现值与资金流出的现值相等时的利率 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200000"/>
              </a:lnSpc>
              <a:buClr>
                <a:schemeClr val="tx1"/>
              </a:buClr>
              <a:buSzPct val="60000"/>
              <a:buFont typeface="Wingdings" pitchFamily="2" charset="2"/>
              <a:buBlip>
                <a:blip r:embed="rId3"/>
              </a:buBlip>
            </a:pPr>
            <a:r>
              <a:rPr lang="zh-CN" altLang="en-US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也</a:t>
            </a: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称为</a:t>
            </a:r>
            <a:r>
              <a:rPr lang="zh-CN" altLang="en-US" sz="20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内涵</a:t>
            </a: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报酬率（internal rate of return，IRR）</a:t>
            </a:r>
          </a:p>
          <a:p>
            <a:pPr lvl="1" eaLnBrk="1" hangingPunct="1">
              <a:lnSpc>
                <a:spcPct val="200000"/>
              </a:lnSpc>
              <a:buClr>
                <a:schemeClr val="tx1"/>
              </a:buClr>
              <a:buSzPct val="6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收益率也是使得净现值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等于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零的利率：</a:t>
            </a:r>
          </a:p>
          <a:p>
            <a:pPr lvl="1" eaLnBrk="1" hangingPunct="1">
              <a:lnSpc>
                <a:spcPct val="200000"/>
              </a:lnSpc>
              <a:buClr>
                <a:schemeClr val="tx1"/>
              </a:buClr>
              <a:buSzPct val="60000"/>
              <a:buFont typeface="Wingdings" pitchFamily="2" charset="2"/>
              <a:buBlip>
                <a:blip r:embed="rId3"/>
              </a:buBlip>
            </a:pP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200000"/>
              </a:lnSpc>
              <a:buClr>
                <a:schemeClr val="tx1"/>
              </a:buClr>
              <a:buSzPct val="60000"/>
              <a:buNone/>
            </a:pP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775052"/>
              </p:ext>
            </p:extLst>
          </p:nvPr>
        </p:nvGraphicFramePr>
        <p:xfrm>
          <a:off x="2547602" y="4644520"/>
          <a:ext cx="3311574" cy="1082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4" imgW="1320480" imgH="431640" progId="Equation.DSMT4">
                  <p:embed/>
                </p:oleObj>
              </mc:Choice>
              <mc:Fallback>
                <p:oleObj name="Equation" r:id="rId4" imgW="1320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602" y="4644520"/>
                        <a:ext cx="3311574" cy="10829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73100" y="490538"/>
            <a:ext cx="785934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None/>
            </a:pPr>
            <a:r>
              <a:rPr lang="zh-CN" altLang="en-US" sz="2800" b="1" dirty="0" smtClean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收益率</a:t>
            </a:r>
            <a:endParaRPr lang="zh-CN" altLang="zh-CN" sz="28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4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146CCABD-C822-4E85-AFAE-D0B41E408139}" type="slidenum">
              <a:rPr lang="zh-CN" altLang="zh-CN" sz="1400" smtClean="0">
                <a:latin typeface="+mn-lt"/>
              </a:rPr>
              <a:pPr/>
              <a:t>40</a:t>
            </a:fld>
            <a:endParaRPr lang="zh-CN" altLang="zh-CN" sz="1400" smtClean="0">
              <a:latin typeface="+mn-lt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341697" y="1019805"/>
            <a:ext cx="8229600" cy="78914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333399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endParaRPr lang="zh-CN" altLang="zh-CN" b="1" dirty="0" smtClean="0">
              <a:solidFill>
                <a:srgbClr val="333399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2156059"/>
            <a:ext cx="8712199" cy="4297600"/>
          </a:xfrm>
        </p:spPr>
        <p:txBody>
          <a:bodyPr/>
          <a:lstStyle/>
          <a:p>
            <a:pPr eaLnBrk="1" hangingPunct="1">
              <a:lnSpc>
                <a:spcPct val="145000"/>
              </a:lnSpc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= 0, 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约翰在一个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基金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中投资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2000 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每年赚取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8%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的收益率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45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他将基金每年产生的利息收入重新投资于一个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独立账户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，该账户每年赚取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9%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的收益率。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独立帐户中的利息收入被投资于一个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副账户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，该账户每年赚取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7%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的收益率。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计算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= 10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时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整个投资的累积值，以及这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年期间的收益率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0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FA0CBF-BE92-46CB-A2A1-62C0CA2B0810}" type="slidenum">
              <a:rPr lang="zh-CN" altLang="zh-CN" smtClean="0"/>
              <a:pPr>
                <a:defRPr/>
              </a:pPr>
              <a:t>41</a:t>
            </a:fld>
            <a:endParaRPr lang="zh-CN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897276"/>
              </p:ext>
            </p:extLst>
          </p:nvPr>
        </p:nvGraphicFramePr>
        <p:xfrm>
          <a:off x="179512" y="908720"/>
          <a:ext cx="8784977" cy="52565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6144"/>
                <a:gridCol w="720080"/>
                <a:gridCol w="861617"/>
                <a:gridCol w="908791"/>
                <a:gridCol w="893888"/>
                <a:gridCol w="864096"/>
                <a:gridCol w="792088"/>
                <a:gridCol w="961053"/>
                <a:gridCol w="1487220"/>
              </a:tblGrid>
              <a:tr h="4813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时间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1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3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</a:rPr>
                        <a:t>　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9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10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</a:rPr>
                        <a:t>10</a:t>
                      </a:r>
                      <a:r>
                        <a:rPr lang="zh-CN" altLang="en-US" sz="1600" b="1" u="none" strike="noStrike" dirty="0">
                          <a:effectLst/>
                        </a:rPr>
                        <a:t>年末</a:t>
                      </a:r>
                      <a:r>
                        <a:rPr lang="zh-CN" altLang="en-US" sz="1600" b="1" u="none" strike="noStrike" dirty="0" smtClean="0">
                          <a:effectLst/>
                        </a:rPr>
                        <a:t>的价值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4813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基金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2000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2000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48130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独立账户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160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4813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160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4813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160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4813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…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4813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160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4813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160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dirty="0" smtClean="0">
                          <a:effectLst/>
                        </a:rPr>
                        <a:t>160</a:t>
                      </a:r>
                      <a:r>
                        <a:rPr lang="en-US" altLang="zh-CN" sz="1600" u="none" strike="noStrike" dirty="0" smtClean="0">
                          <a:effectLst/>
                          <a:sym typeface="Symbol Tiger" panose="05050102010706020507" pitchFamily="18" charset="2"/>
                        </a:rPr>
                        <a:t></a:t>
                      </a:r>
                      <a:r>
                        <a:rPr lang="en-US" altLang="zh-CN" sz="1600" u="none" strike="noStrike" dirty="0" smtClean="0">
                          <a:effectLst/>
                        </a:rPr>
                        <a:t>10</a:t>
                      </a:r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4813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92480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副账户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 smtClean="0">
                          <a:effectLst/>
                        </a:rPr>
                        <a:t>160</a:t>
                      </a:r>
                      <a:r>
                        <a:rPr lang="en-US" altLang="zh-CN" sz="1200" u="none" strike="noStrike" dirty="0" smtClean="0">
                          <a:effectLst/>
                          <a:sym typeface="Symbol Tiger" panose="05050102010706020507" pitchFamily="18" charset="2"/>
                        </a:rPr>
                        <a:t></a:t>
                      </a:r>
                      <a:r>
                        <a:rPr lang="en-US" altLang="zh-CN" sz="1200" u="none" strike="noStrike" dirty="0" smtClean="0">
                          <a:effectLst/>
                        </a:rPr>
                        <a:t>9</a:t>
                      </a:r>
                      <a:r>
                        <a:rPr lang="en-US" altLang="zh-CN" sz="1200" u="none" strike="noStrike" dirty="0">
                          <a:effectLst/>
                        </a:rPr>
                        <a:t>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 smtClean="0">
                          <a:effectLst/>
                        </a:rPr>
                        <a:t>2</a:t>
                      </a:r>
                      <a:r>
                        <a:rPr lang="en-US" altLang="zh-CN" sz="1200" u="none" strike="noStrike" dirty="0" smtClean="0">
                          <a:effectLst/>
                          <a:sym typeface="Symbol Tiger" panose="05050102010706020507" pitchFamily="18" charset="2"/>
                        </a:rPr>
                        <a:t></a:t>
                      </a:r>
                      <a:r>
                        <a:rPr lang="en-US" altLang="zh-CN" sz="1200" u="none" strike="noStrike" dirty="0" smtClean="0">
                          <a:effectLst/>
                        </a:rPr>
                        <a:t>160</a:t>
                      </a:r>
                      <a:r>
                        <a:rPr lang="en-US" altLang="zh-CN" sz="1200" u="none" strike="noStrike" dirty="0" smtClean="0">
                          <a:effectLst/>
                          <a:sym typeface="Symbol Tiger" panose="05050102010706020507" pitchFamily="18" charset="2"/>
                        </a:rPr>
                        <a:t></a:t>
                      </a:r>
                      <a:r>
                        <a:rPr lang="en-US" altLang="zh-CN" sz="1200" u="none" strike="noStrike" dirty="0" smtClean="0">
                          <a:effectLst/>
                        </a:rPr>
                        <a:t>9</a:t>
                      </a:r>
                      <a:r>
                        <a:rPr lang="en-US" altLang="zh-CN" sz="1200" u="none" strike="noStrike" dirty="0">
                          <a:effectLst/>
                        </a:rPr>
                        <a:t>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 smtClean="0">
                          <a:effectLst/>
                        </a:rPr>
                        <a:t>9</a:t>
                      </a:r>
                      <a:r>
                        <a:rPr lang="en-US" altLang="zh-CN" sz="1200" u="none" strike="noStrike" dirty="0" smtClean="0">
                          <a:effectLst/>
                          <a:sym typeface="Symbol Tiger" panose="05050102010706020507" pitchFamily="18" charset="2"/>
                        </a:rPr>
                        <a:t></a:t>
                      </a:r>
                      <a:r>
                        <a:rPr lang="en-US" altLang="zh-CN" sz="1200" u="none" strike="noStrike" dirty="0" smtClean="0">
                          <a:effectLst/>
                        </a:rPr>
                        <a:t>160</a:t>
                      </a:r>
                      <a:r>
                        <a:rPr lang="en-US" altLang="zh-CN" sz="1200" u="none" strike="noStrike" dirty="0" smtClean="0">
                          <a:effectLst/>
                          <a:sym typeface="Symbol Tiger" panose="05050102010706020507" pitchFamily="18" charset="2"/>
                        </a:rPr>
                        <a:t></a:t>
                      </a:r>
                      <a:r>
                        <a:rPr lang="en-US" altLang="zh-CN" sz="1200" u="none" strike="noStrike" dirty="0" smtClean="0">
                          <a:effectLst/>
                        </a:rPr>
                        <a:t>9</a:t>
                      </a:r>
                      <a:r>
                        <a:rPr lang="en-US" altLang="zh-CN" sz="1200" u="none" strike="noStrike" dirty="0">
                          <a:effectLst/>
                        </a:rPr>
                        <a:t>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272711"/>
              </p:ext>
            </p:extLst>
          </p:nvPr>
        </p:nvGraphicFramePr>
        <p:xfrm>
          <a:off x="7527637" y="5595071"/>
          <a:ext cx="1363281" cy="297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Equation" r:id="rId3" imgW="1104840" imgH="241200" progId="Equation.DSMT4">
                  <p:embed/>
                </p:oleObj>
              </mc:Choice>
              <mc:Fallback>
                <p:oleObj name="Equation" r:id="rId3" imgW="1104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27637" y="5595071"/>
                        <a:ext cx="1363281" cy="297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12B9487C-9822-4C74-B47D-0E2320216486}" type="slidenum">
              <a:rPr lang="zh-CN" altLang="zh-CN" sz="1400" smtClean="0">
                <a:latin typeface="+mn-lt"/>
              </a:rPr>
              <a:pPr/>
              <a:t>42</a:t>
            </a:fld>
            <a:endParaRPr lang="zh-CN" altLang="zh-CN" sz="1400" smtClean="0">
              <a:latin typeface="+mn-lt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827088" y="1484784"/>
            <a:ext cx="2969083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副账户的累积值：</a:t>
            </a:r>
            <a:endParaRPr lang="zh-CN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792162" y="3356992"/>
            <a:ext cx="8028309" cy="297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 smtClean="0">
                <a:latin typeface="+mn-lt"/>
                <a:ea typeface="黑体" panose="02010609060101010101" pitchFamily="49" charset="-122"/>
              </a:rPr>
              <a:t> 整个投资的累积值：</a:t>
            </a:r>
            <a:r>
              <a:rPr lang="zh-CN" altLang="zh-CN" b="1" dirty="0" smtClean="0">
                <a:latin typeface="+mn-lt"/>
                <a:ea typeface="黑体" panose="02010609060101010101" pitchFamily="49" charset="-122"/>
              </a:rPr>
              <a:t>  </a:t>
            </a:r>
            <a:endParaRPr lang="en-US" altLang="zh-CN" b="1" dirty="0" smtClean="0">
              <a:latin typeface="+mn-lt"/>
              <a:ea typeface="黑体" panose="02010609060101010101" pitchFamily="49" charset="-122"/>
            </a:endParaRPr>
          </a:p>
          <a:p>
            <a:pPr>
              <a:buNone/>
            </a:pPr>
            <a:endParaRPr lang="zh-CN" altLang="zh-CN" b="1" dirty="0">
              <a:latin typeface="+mn-lt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zh-CN" b="1" dirty="0" smtClean="0">
                <a:latin typeface="+mn-lt"/>
                <a:ea typeface="黑体" panose="02010609060101010101" pitchFamily="49" charset="-122"/>
              </a:rPr>
              <a:t>   </a:t>
            </a:r>
            <a:r>
              <a:rPr lang="zh-CN" altLang="zh-CN" b="1" dirty="0" smtClean="0">
                <a:latin typeface="+mn-lt"/>
                <a:ea typeface="黑体" panose="02010609060101010101" pitchFamily="49" charset="-122"/>
              </a:rPr>
              <a:t>2000 </a:t>
            </a:r>
            <a:r>
              <a:rPr lang="zh-CN" altLang="zh-CN" b="1" dirty="0">
                <a:latin typeface="+mn-lt"/>
                <a:ea typeface="黑体" panose="02010609060101010101" pitchFamily="49" charset="-122"/>
              </a:rPr>
              <a:t>+ (10)(</a:t>
            </a:r>
            <a:r>
              <a:rPr lang="zh-CN" altLang="zh-CN" b="1" dirty="0" smtClean="0">
                <a:latin typeface="+mn-lt"/>
                <a:ea typeface="黑体" panose="02010609060101010101" pitchFamily="49" charset="-122"/>
              </a:rPr>
              <a:t>16</a:t>
            </a:r>
            <a:r>
              <a:rPr lang="en-US" altLang="zh-CN" b="1" dirty="0" smtClean="0">
                <a:latin typeface="+mn-lt"/>
                <a:ea typeface="黑体" panose="02010609060101010101" pitchFamily="49" charset="-122"/>
              </a:rPr>
              <a:t>0</a:t>
            </a:r>
            <a:r>
              <a:rPr lang="zh-CN" altLang="zh-CN" b="1" dirty="0" smtClean="0">
                <a:latin typeface="+mn-lt"/>
                <a:ea typeface="黑体" panose="02010609060101010101" pitchFamily="49" charset="-122"/>
              </a:rPr>
              <a:t>) </a:t>
            </a:r>
            <a:r>
              <a:rPr lang="zh-CN" altLang="zh-CN" b="1" dirty="0">
                <a:latin typeface="+mn-lt"/>
                <a:ea typeface="黑体" panose="02010609060101010101" pitchFamily="49" charset="-122"/>
              </a:rPr>
              <a:t>+ </a:t>
            </a:r>
            <a:r>
              <a:rPr lang="zh-CN" altLang="zh-CN" b="1" dirty="0" smtClean="0">
                <a:latin typeface="+mn-lt"/>
                <a:ea typeface="黑体" panose="02010609060101010101" pitchFamily="49" charset="-122"/>
              </a:rPr>
              <a:t>83</a:t>
            </a:r>
            <a:r>
              <a:rPr lang="en-US" altLang="zh-CN" b="1" dirty="0" smtClean="0">
                <a:latin typeface="+mn-lt"/>
                <a:ea typeface="黑体" panose="02010609060101010101" pitchFamily="49" charset="-122"/>
              </a:rPr>
              <a:t>9</a:t>
            </a:r>
            <a:r>
              <a:rPr lang="zh-CN" altLang="zh-CN" b="1" dirty="0" smtClean="0">
                <a:latin typeface="+mn-lt"/>
                <a:ea typeface="黑体" panose="02010609060101010101" pitchFamily="49" charset="-122"/>
              </a:rPr>
              <a:t>.6</a:t>
            </a:r>
            <a:r>
              <a:rPr lang="en-US" altLang="zh-CN" b="1" dirty="0" smtClean="0"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zh-CN" b="1" dirty="0" smtClean="0">
                <a:latin typeface="+mn-lt"/>
                <a:ea typeface="黑体" panose="02010609060101010101" pitchFamily="49" charset="-122"/>
              </a:rPr>
              <a:t> </a:t>
            </a:r>
            <a:r>
              <a:rPr lang="zh-CN" altLang="zh-CN" b="1" dirty="0">
                <a:latin typeface="+mn-lt"/>
                <a:ea typeface="黑体" panose="02010609060101010101" pitchFamily="49" charset="-122"/>
              </a:rPr>
              <a:t>= </a:t>
            </a:r>
            <a:r>
              <a:rPr lang="zh-CN" altLang="zh-CN" b="1" dirty="0" smtClean="0">
                <a:latin typeface="+mn-lt"/>
                <a:ea typeface="黑体" panose="02010609060101010101" pitchFamily="49" charset="-122"/>
              </a:rPr>
              <a:t>44</a:t>
            </a:r>
            <a:r>
              <a:rPr lang="en-US" altLang="zh-CN" b="1" dirty="0" smtClean="0">
                <a:latin typeface="+mn-lt"/>
                <a:ea typeface="黑体" panose="02010609060101010101" pitchFamily="49" charset="-122"/>
              </a:rPr>
              <a:t>39.62</a:t>
            </a:r>
          </a:p>
          <a:p>
            <a:pPr>
              <a:buNone/>
            </a:pPr>
            <a:endParaRPr lang="en-US" altLang="zh-CN" b="1" dirty="0">
              <a:latin typeface="+mn-lt"/>
              <a:ea typeface="黑体" panose="02010609060101010101" pitchFamily="49" charset="-122"/>
            </a:endParaRPr>
          </a:p>
          <a:p>
            <a:pPr>
              <a:buNone/>
            </a:pPr>
            <a:r>
              <a:rPr lang="zh-CN" altLang="en-US" b="1" dirty="0" smtClean="0">
                <a:latin typeface="+mn-lt"/>
                <a:ea typeface="黑体" panose="02010609060101010101" pitchFamily="49" charset="-122"/>
              </a:rPr>
              <a:t> 收益率 </a:t>
            </a:r>
            <a:r>
              <a:rPr lang="en-US" altLang="zh-CN" b="1" dirty="0" smtClean="0">
                <a:latin typeface="+mn-lt"/>
                <a:ea typeface="黑体" panose="02010609060101010101" pitchFamily="49" charset="-122"/>
              </a:rPr>
              <a:t>= (4439.62/2000)</a:t>
            </a:r>
            <a:r>
              <a:rPr lang="en-US" altLang="zh-CN" b="1" baseline="30000" dirty="0" smtClean="0">
                <a:latin typeface="+mn-lt"/>
                <a:ea typeface="黑体" panose="02010609060101010101" pitchFamily="49" charset="-122"/>
              </a:rPr>
              <a:t>1/10</a:t>
            </a:r>
            <a:r>
              <a:rPr lang="en-US" altLang="zh-CN" b="1" dirty="0"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b="1" dirty="0" smtClean="0">
                <a:latin typeface="+mn-lt"/>
                <a:ea typeface="黑体" panose="02010609060101010101" pitchFamily="49" charset="-122"/>
              </a:rPr>
              <a:t>– 1 = 8.3%</a:t>
            </a:r>
            <a:endParaRPr lang="zh-CN" altLang="zh-CN" b="1" dirty="0"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32297"/>
              </p:ext>
            </p:extLst>
          </p:nvPr>
        </p:nvGraphicFramePr>
        <p:xfrm>
          <a:off x="1234441" y="2368131"/>
          <a:ext cx="71437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3" imgW="3149280" imgH="253800" progId="Equation.DSMT4">
                  <p:embed/>
                </p:oleObj>
              </mc:Choice>
              <mc:Fallback>
                <p:oleObj name="Equation" r:id="rId3" imgW="3149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4441" y="2368131"/>
                        <a:ext cx="7143750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572616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None/>
            </a:pPr>
            <a:r>
              <a:rPr lang="zh-CN" altLang="en-US" b="1" kern="0" dirty="0" smtClean="0">
                <a:solidFill>
                  <a:srgbClr val="333399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b="1" kern="0" dirty="0" smtClean="0">
                <a:solidFill>
                  <a:srgbClr val="333399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679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1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None/>
              <a:defRPr/>
            </a:pPr>
            <a:fld id="{27FF0EAA-0906-45CB-9C5F-170B2E6BC2FD}" type="slidenum">
              <a:rPr lang="zh-CN" altLang="zh-CN" smtClean="0"/>
              <a:pPr>
                <a:buNone/>
                <a:defRPr/>
              </a:pPr>
              <a:t>43</a:t>
            </a:fld>
            <a:endParaRPr lang="zh-CN" altLang="zh-CN"/>
          </a:p>
        </p:txBody>
      </p:sp>
      <p:sp>
        <p:nvSpPr>
          <p:cNvPr id="3" name="矩形 2"/>
          <p:cNvSpPr/>
          <p:nvPr/>
        </p:nvSpPr>
        <p:spPr>
          <a:xfrm>
            <a:off x="375385" y="1068081"/>
            <a:ext cx="8301071" cy="54261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rgbClr val="006666"/>
                </a:solidFill>
                <a:latin typeface="+mn-lt"/>
                <a:ea typeface="黑体" panose="02010609060101010101" pitchFamily="49" charset="-122"/>
              </a:rPr>
              <a:t>修正</a:t>
            </a:r>
            <a:r>
              <a:rPr lang="zh-CN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</a:rPr>
              <a:t>收益率</a:t>
            </a:r>
            <a: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</a:rPr>
              <a:t>:  </a:t>
            </a:r>
          </a:p>
          <a:p>
            <a:pPr marL="342900" indent="-342900">
              <a:lnSpc>
                <a:spcPct val="150000"/>
              </a:lnSpc>
            </a:pPr>
            <a:endParaRPr lang="en-US" altLang="zh-CN" sz="1400" dirty="0" smtClean="0">
              <a:latin typeface="+mn-lt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当再投资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利率</a:t>
            </a:r>
            <a:r>
              <a:rPr lang="zh-CN" altLang="zh-CN" dirty="0">
                <a:latin typeface="+mn-lt"/>
                <a:ea typeface="黑体" panose="02010609060101010101" pitchFamily="49" charset="-122"/>
              </a:rPr>
              <a:t>与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筹资利率</a:t>
            </a:r>
            <a:r>
              <a:rPr lang="zh-CN" altLang="zh-CN" dirty="0">
                <a:latin typeface="+mn-lt"/>
                <a:ea typeface="黑体" panose="02010609060101010101" pitchFamily="49" charset="-122"/>
              </a:rPr>
              <a:t>不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同</a:t>
            </a: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时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评价项目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应该</a:t>
            </a:r>
            <a:r>
              <a:rPr lang="zh-CN" altLang="zh-CN" dirty="0">
                <a:latin typeface="+mn-lt"/>
                <a:ea typeface="黑体" panose="02010609060101010101" pitchFamily="49" charset="-122"/>
              </a:rPr>
              <a:t>使用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修正收益率（</a:t>
            </a:r>
            <a:r>
              <a:rPr lang="en-US" altLang="zh-CN" dirty="0">
                <a:latin typeface="+mn-lt"/>
                <a:ea typeface="黑体" panose="02010609060101010101" pitchFamily="49" charset="-122"/>
              </a:rPr>
              <a:t>modified rate of internal </a:t>
            </a:r>
            <a:r>
              <a:rPr lang="en-US" altLang="zh-CN" dirty="0" smtClean="0">
                <a:latin typeface="+mn-lt"/>
                <a:ea typeface="黑体" panose="02010609060101010101" pitchFamily="49" charset="-122"/>
              </a:rPr>
              <a:t>return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）。</a:t>
            </a:r>
            <a:endParaRPr lang="en-US" altLang="zh-CN" dirty="0" smtClean="0">
              <a:latin typeface="+mn-lt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</a:pPr>
            <a:endParaRPr lang="en-US" altLang="zh-CN" dirty="0" smtClean="0">
              <a:latin typeface="+mn-lt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如何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计算</a:t>
            </a:r>
            <a:r>
              <a:rPr lang="zh-CN" altLang="zh-CN" dirty="0">
                <a:latin typeface="+mn-lt"/>
                <a:ea typeface="黑体" panose="02010609060101010101" pitchFamily="49" charset="-122"/>
              </a:rPr>
              <a:t>修正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收益率</a:t>
            </a: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？</a:t>
            </a:r>
            <a:endParaRPr lang="en-US" altLang="zh-CN" dirty="0" smtClean="0">
              <a:latin typeface="+mn-lt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资金流出</a:t>
            </a: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（成本）：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用</a:t>
            </a:r>
            <a:r>
              <a:rPr lang="zh-CN" altLang="zh-CN" dirty="0" smtClean="0">
                <a:solidFill>
                  <a:srgbClr val="C00000"/>
                </a:solidFill>
                <a:latin typeface="+mn-lt"/>
                <a:ea typeface="黑体" panose="02010609060101010101" pitchFamily="49" charset="-122"/>
              </a:rPr>
              <a:t>筹资利率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计算</a:t>
            </a:r>
            <a:r>
              <a:rPr lang="zh-CN" altLang="zh-CN" dirty="0" smtClean="0">
                <a:solidFill>
                  <a:srgbClr val="C00000"/>
                </a:solidFill>
                <a:latin typeface="+mn-lt"/>
                <a:ea typeface="黑体" panose="02010609060101010101" pitchFamily="49" charset="-122"/>
              </a:rPr>
              <a:t>现值</a:t>
            </a:r>
            <a:endParaRPr lang="en-US" altLang="zh-CN" dirty="0" smtClean="0">
              <a:solidFill>
                <a:srgbClr val="C00000"/>
              </a:solidFill>
              <a:latin typeface="+mn-lt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资金流入</a:t>
            </a: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（收益）：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用</a:t>
            </a:r>
            <a:r>
              <a:rPr lang="zh-CN" altLang="zh-CN" dirty="0">
                <a:solidFill>
                  <a:srgbClr val="C00000"/>
                </a:solidFill>
                <a:latin typeface="+mn-lt"/>
                <a:ea typeface="黑体" panose="02010609060101010101" pitchFamily="49" charset="-122"/>
              </a:rPr>
              <a:t>再</a:t>
            </a:r>
            <a:r>
              <a:rPr lang="zh-CN" altLang="zh-CN" dirty="0" smtClean="0">
                <a:solidFill>
                  <a:srgbClr val="C00000"/>
                </a:solidFill>
                <a:latin typeface="+mn-lt"/>
                <a:ea typeface="黑体" panose="02010609060101010101" pitchFamily="49" charset="-122"/>
              </a:rPr>
              <a:t>投资利率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计算</a:t>
            </a:r>
            <a:r>
              <a:rPr lang="zh-CN" altLang="zh-CN" dirty="0" smtClean="0">
                <a:solidFill>
                  <a:srgbClr val="C00000"/>
                </a:solidFill>
                <a:latin typeface="+mn-lt"/>
                <a:ea typeface="黑体" panose="02010609060101010101" pitchFamily="49" charset="-122"/>
              </a:rPr>
              <a:t>累积值</a:t>
            </a:r>
            <a:endParaRPr lang="zh-CN" altLang="zh-CN" dirty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None/>
            </a:pPr>
            <a:endParaRPr lang="zh-CN" altLang="en-US" dirty="0"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8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3627" y="1172790"/>
            <a:ext cx="8903369" cy="223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tabLst>
                <a:tab pos="5397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>
              <a:tabLst>
                <a:tab pos="5397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>
              <a:tabLst>
                <a:tab pos="5397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>
              <a:tabLst>
                <a:tab pos="5397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>
              <a:tabLst>
                <a:tab pos="5397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252412" marR="0" lvl="1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539750" algn="l"/>
              </a:tabLst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例：投资者</a:t>
            </a:r>
            <a:r>
              <a:rPr lang="zh-CN" altLang="en-US" b="1" dirty="0" smtClean="0">
                <a:latin typeface="+mn-lt"/>
                <a:ea typeface="黑体" panose="02010609060101010101" pitchFamily="49" charset="-122"/>
                <a:cs typeface="Times New Roman" pitchFamily="18" charset="0"/>
              </a:rPr>
              <a:t>以</a:t>
            </a:r>
            <a:r>
              <a:rPr lang="en-US" altLang="zh-CN" b="1" dirty="0" smtClean="0">
                <a:latin typeface="+mn-lt"/>
                <a:ea typeface="黑体" panose="02010609060101010101" pitchFamily="49" charset="-122"/>
                <a:cs typeface="Times New Roman" pitchFamily="18" charset="0"/>
              </a:rPr>
              <a:t>8%</a:t>
            </a:r>
            <a:r>
              <a:rPr lang="zh-CN" altLang="en-US" b="1" dirty="0" smtClean="0">
                <a:latin typeface="+mn-lt"/>
                <a:ea typeface="黑体" panose="02010609060101010101" pitchFamily="49" charset="-122"/>
                <a:cs typeface="Times New Roman" pitchFamily="18" charset="0"/>
              </a:rPr>
              <a:t>的利率借入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资金进行投资，在时点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0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的投资额为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10000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元，在第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年末的投资额为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11550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元。在第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年末获得了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21500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元的收益。投资者对收益进行</a:t>
            </a:r>
            <a:r>
              <a:rPr lang="zh-CN" altLang="en-US" b="1" dirty="0">
                <a:latin typeface="+mn-lt"/>
                <a:ea typeface="黑体" panose="02010609060101010101" pitchFamily="49" charset="-122"/>
                <a:cs typeface="Times New Roman" pitchFamily="18" charset="0"/>
              </a:rPr>
              <a:t>再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投资的利率为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5%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。计算该项投资的修正收益率。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97786" y="4918504"/>
            <a:ext cx="5476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30409" y="4386435"/>
            <a:ext cx="35618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latin typeface="+mn-lt"/>
              </a:rPr>
              <a:t>0</a:t>
            </a:r>
            <a:endParaRPr lang="zh-CN" altLang="en-US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4403" y="4369050"/>
            <a:ext cx="35618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latin typeface="+mn-lt"/>
              </a:rPr>
              <a:t>2</a:t>
            </a:r>
            <a:endParaRPr lang="zh-CN" altLang="en-US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6094" y="4386435"/>
            <a:ext cx="35618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latin typeface="+mn-lt"/>
              </a:rPr>
              <a:t>1</a:t>
            </a:r>
            <a:endParaRPr lang="zh-CN" altLang="en-US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426" y="5085604"/>
            <a:ext cx="1042273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10000</a:t>
            </a:r>
            <a:endParaRPr lang="zh-CN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3420" y="5105121"/>
            <a:ext cx="1025281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11550</a:t>
            </a:r>
            <a:endParaRPr lang="zh-CN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55111" y="5124370"/>
            <a:ext cx="1042273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latin typeface="+mn-lt"/>
              </a:rPr>
              <a:t>21500</a:t>
            </a:r>
            <a:endParaRPr lang="zh-CN" altLang="en-US" dirty="0">
              <a:latin typeface="+mn-lt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1700487" y="4976254"/>
            <a:ext cx="1" cy="244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6904482" y="4959139"/>
            <a:ext cx="1" cy="244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rot="10800000" flipV="1">
            <a:off x="4336171" y="4966631"/>
            <a:ext cx="1" cy="2443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F0EAA-0906-45CB-9C5F-170B2E6BC2FD}" type="slidenum">
              <a:rPr lang="zh-CN" altLang="zh-CN" b="1" smtClean="0">
                <a:latin typeface="+mn-lt"/>
                <a:ea typeface="黑体" panose="02010609060101010101" pitchFamily="49" charset="-122"/>
              </a:rPr>
              <a:pPr>
                <a:defRPr/>
              </a:pPr>
              <a:t>45</a:t>
            </a:fld>
            <a:endParaRPr lang="zh-CN" altLang="zh-CN" b="1"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383914"/>
              </p:ext>
            </p:extLst>
          </p:nvPr>
        </p:nvGraphicFramePr>
        <p:xfrm>
          <a:off x="1674784" y="3271680"/>
          <a:ext cx="5040560" cy="518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6" name="Equation" r:id="rId3" imgW="2222500" imgH="228600" progId="Equation.DSMT4">
                  <p:embed/>
                </p:oleObj>
              </mc:Choice>
              <mc:Fallback>
                <p:oleObj name="Equation" r:id="rId3" imgW="2222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784" y="3271680"/>
                        <a:ext cx="5040560" cy="518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866776"/>
              </p:ext>
            </p:extLst>
          </p:nvPr>
        </p:nvGraphicFramePr>
        <p:xfrm>
          <a:off x="1674784" y="4684107"/>
          <a:ext cx="3600400" cy="468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7" name="Equation" r:id="rId5" imgW="1562100" imgH="203200" progId="Equation.DSMT4">
                  <p:embed/>
                </p:oleObj>
              </mc:Choice>
              <mc:Fallback>
                <p:oleObj name="Equation" r:id="rId5" imgW="1562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784" y="4684107"/>
                        <a:ext cx="3600400" cy="468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194564"/>
              </p:ext>
            </p:extLst>
          </p:nvPr>
        </p:nvGraphicFramePr>
        <p:xfrm>
          <a:off x="1596816" y="6041155"/>
          <a:ext cx="5767459" cy="554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8" name="Equation" r:id="rId7" imgW="2374560" imgH="228600" progId="Equation.DSMT4">
                  <p:embed/>
                </p:oleObj>
              </mc:Choice>
              <mc:Fallback>
                <p:oleObj name="Equation" r:id="rId7" imgW="2374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6816" y="6041155"/>
                        <a:ext cx="5767459" cy="5544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23528" y="3963393"/>
            <a:ext cx="8316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投资收入</a:t>
            </a:r>
            <a:r>
              <a:rPr lang="zh-CN" altLang="en-US" b="1" dirty="0">
                <a:latin typeface="+mn-lt"/>
                <a:ea typeface="黑体" panose="02010609060101010101" pitchFamily="49" charset="-122"/>
                <a:cs typeface="Times New Roman" pitchFamily="18" charset="0"/>
              </a:rPr>
              <a:t>以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5% 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的利率再投资，故在第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年末的累积值为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96943" y="5344784"/>
            <a:ext cx="81840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令修正收益率为 </a:t>
            </a:r>
            <a:r>
              <a:rPr kumimoji="0" lang="en-US" altLang="zh-CN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，则有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42161" y="1463129"/>
            <a:ext cx="5476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74784" y="931060"/>
            <a:ext cx="35618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latin typeface="+mn-lt"/>
              </a:rPr>
              <a:t>0</a:t>
            </a:r>
            <a:endParaRPr lang="zh-CN" alt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8778" y="913675"/>
            <a:ext cx="35618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latin typeface="+mn-lt"/>
              </a:rPr>
              <a:t>2</a:t>
            </a:r>
            <a:endParaRPr lang="zh-CN" alt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0469" y="931060"/>
            <a:ext cx="35618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latin typeface="+mn-lt"/>
              </a:rPr>
              <a:t>1</a:t>
            </a:r>
            <a:endParaRPr lang="zh-CN" altLang="en-US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3801" y="1630229"/>
            <a:ext cx="1042273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10000</a:t>
            </a:r>
            <a:endParaRPr lang="zh-CN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67795" y="1649746"/>
            <a:ext cx="1025281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11550</a:t>
            </a:r>
            <a:endParaRPr lang="zh-CN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99486" y="1668995"/>
            <a:ext cx="1042273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latin typeface="+mn-lt"/>
              </a:rPr>
              <a:t>21500</a:t>
            </a:r>
            <a:endParaRPr lang="zh-CN" altLang="en-US" dirty="0">
              <a:latin typeface="+mn-lt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844862" y="1520879"/>
            <a:ext cx="1" cy="244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8857" y="1503764"/>
            <a:ext cx="1" cy="244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10800000" flipV="1">
            <a:off x="4480546" y="1511256"/>
            <a:ext cx="1" cy="2443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64409" y="2467169"/>
            <a:ext cx="7185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 eaLnBrk="0" hangingPunct="0">
              <a:lnSpc>
                <a:spcPct val="150000"/>
              </a:lnSpc>
              <a:spcBef>
                <a:spcPct val="0"/>
              </a:spcBef>
              <a:buNone/>
              <a:tabLst>
                <a:tab pos="539750" algn="l"/>
              </a:tabLst>
            </a:pPr>
            <a:r>
              <a:rPr lang="en-US" altLang="zh-CN" dirty="0">
                <a:ea typeface="黑体" panose="02010609060101010101" pitchFamily="49" charset="-122"/>
                <a:cs typeface="Times New Roman" pitchFamily="18" charset="0"/>
              </a:rPr>
              <a:t>【</a:t>
            </a:r>
            <a:r>
              <a:rPr lang="zh-CN" altLang="en-US" dirty="0">
                <a:ea typeface="黑体" panose="02010609060101010101" pitchFamily="49" charset="-122"/>
                <a:cs typeface="Times New Roman" pitchFamily="18" charset="0"/>
              </a:rPr>
              <a:t>解</a:t>
            </a:r>
            <a:r>
              <a:rPr lang="en-US" altLang="zh-CN" dirty="0">
                <a:ea typeface="黑体" panose="02010609060101010101" pitchFamily="49" charset="-122"/>
                <a:cs typeface="Times New Roman" pitchFamily="18" charset="0"/>
              </a:rPr>
              <a:t>】</a:t>
            </a:r>
            <a:r>
              <a:rPr lang="zh-CN" altLang="en-US" dirty="0">
                <a:ea typeface="黑体" panose="02010609060101010101" pitchFamily="49" charset="-122"/>
                <a:cs typeface="Times New Roman" pitchFamily="18" charset="0"/>
              </a:rPr>
              <a:t>筹资利率为</a:t>
            </a:r>
            <a:r>
              <a:rPr lang="en-US" altLang="zh-CN" dirty="0">
                <a:ea typeface="黑体" panose="02010609060101010101" pitchFamily="49" charset="-122"/>
                <a:cs typeface="Times New Roman" pitchFamily="18" charset="0"/>
              </a:rPr>
              <a:t>8%</a:t>
            </a:r>
            <a:r>
              <a:rPr lang="zh-CN" altLang="en-US" dirty="0">
                <a:ea typeface="黑体" panose="02010609060101010101" pitchFamily="49" charset="-122"/>
                <a:cs typeface="Times New Roman" pitchFamily="18" charset="0"/>
              </a:rPr>
              <a:t>，资金流出的现值为</a:t>
            </a:r>
            <a:endParaRPr lang="zh-CN" altLang="en-US" dirty="0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9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None/>
              <a:defRPr/>
            </a:pPr>
            <a:fld id="{27FF0EAA-0906-45CB-9C5F-170B2E6BC2FD}" type="slidenum">
              <a:rPr lang="zh-CN" altLang="zh-CN" b="1" smtClean="0">
                <a:latin typeface="+mn-lt"/>
                <a:ea typeface="黑体" panose="02010609060101010101" pitchFamily="49" charset="-122"/>
              </a:rPr>
              <a:pPr>
                <a:buNone/>
                <a:defRPr/>
              </a:pPr>
              <a:t>46</a:t>
            </a:fld>
            <a:endParaRPr lang="zh-CN" altLang="zh-CN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287236" y="3636734"/>
            <a:ext cx="675884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计算修正收益率的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EXCEL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函数：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=</a:t>
            </a:r>
            <a:r>
              <a:rPr kumimoji="0" lang="en-US" altLang="zh-CN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MIRR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黑体" panose="02010609060101010101" pitchFamily="49" charset="-122"/>
                <a:cs typeface="Times New Roman" pitchFamily="18" charset="0"/>
              </a:rPr>
              <a:t>({-10000,  21500,  -11550},  8%,  5%)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42161" y="2021379"/>
            <a:ext cx="5476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4784" y="1489310"/>
            <a:ext cx="35618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latin typeface="+mn-lt"/>
              </a:rPr>
              <a:t>0</a:t>
            </a:r>
            <a:endParaRPr lang="zh-CN" alt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8778" y="1471925"/>
            <a:ext cx="35618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latin typeface="+mn-lt"/>
              </a:rPr>
              <a:t>2</a:t>
            </a:r>
            <a:endParaRPr lang="zh-CN" altLang="en-US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0469" y="1489310"/>
            <a:ext cx="35618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latin typeface="+mn-lt"/>
              </a:rPr>
              <a:t>1</a:t>
            </a:r>
            <a:endParaRPr lang="zh-CN" altLang="en-US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3801" y="2188479"/>
            <a:ext cx="1042273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10000</a:t>
            </a:r>
            <a:endParaRPr lang="zh-CN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7795" y="2207996"/>
            <a:ext cx="1025281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11550</a:t>
            </a:r>
            <a:endParaRPr lang="zh-CN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9486" y="2227245"/>
            <a:ext cx="1042273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 smtClean="0">
                <a:latin typeface="+mn-lt"/>
              </a:rPr>
              <a:t>21500</a:t>
            </a:r>
            <a:endParaRPr lang="zh-CN" altLang="en-US" dirty="0">
              <a:latin typeface="+mn-lt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844862" y="2079129"/>
            <a:ext cx="1" cy="244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7048857" y="2062014"/>
            <a:ext cx="1" cy="244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rot="10800000" flipV="1">
            <a:off x="4480546" y="2069506"/>
            <a:ext cx="1" cy="2443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6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基金的</a:t>
            </a:r>
            <a:r>
              <a:rPr lang="zh-CN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收益分配</a:t>
            </a:r>
            <a: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2800" b="1" dirty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Allocating investment income)</a:t>
            </a:r>
            <a:endParaRPr lang="zh-CN" altLang="en-US" sz="28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A7E41D3-23AB-4B7D-A5D9-2505636282EC}" type="slidenum">
              <a:rPr lang="zh-CN" altLang="zh-CN" sz="1400" smtClean="0"/>
              <a:pPr eaLnBrk="1" hangingPunct="1"/>
              <a:t>47</a:t>
            </a:fld>
            <a:endParaRPr lang="zh-CN" altLang="zh-CN" sz="140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2033" y="2176810"/>
            <a:ext cx="8568952" cy="418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0033CC"/>
                </a:solidFill>
                <a:ea typeface="黑体" panose="02010609060101010101" pitchFamily="49" charset="-122"/>
              </a:rPr>
              <a:t>基金（</a:t>
            </a:r>
            <a:r>
              <a:rPr lang="en-US" altLang="zh-CN" sz="2400" b="1" dirty="0">
                <a:solidFill>
                  <a:srgbClr val="0033CC"/>
                </a:solidFill>
                <a:ea typeface="黑体" panose="02010609060101010101" pitchFamily="49" charset="-122"/>
              </a:rPr>
              <a:t>Fund</a:t>
            </a:r>
            <a:r>
              <a:rPr lang="zh-CN" altLang="en-US" sz="2400" b="1" dirty="0">
                <a:solidFill>
                  <a:srgbClr val="0033CC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2400" b="1" dirty="0">
                <a:ea typeface="黑体" panose="02010609060101010101" pitchFamily="49" charset="-122"/>
              </a:rPr>
              <a:t>：为某种目的而设立的一定数量的资金</a:t>
            </a:r>
            <a:r>
              <a:rPr lang="zh-CN" altLang="en-US" sz="2400" b="1" dirty="0" smtClean="0">
                <a:ea typeface="黑体" panose="02010609060101010101" pitchFamily="49" charset="-122"/>
              </a:rPr>
              <a:t>。</a:t>
            </a:r>
            <a:endParaRPr lang="en-US" altLang="zh-CN" sz="2400" b="1" kern="0" dirty="0" smtClean="0">
              <a:solidFill>
                <a:srgbClr val="0033CC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kern="0" dirty="0" smtClean="0">
                <a:solidFill>
                  <a:srgbClr val="0033CC"/>
                </a:solidFill>
                <a:ea typeface="黑体" panose="02010609060101010101" pitchFamily="49" charset="-122"/>
              </a:rPr>
              <a:t>基金的收益：</a:t>
            </a:r>
            <a:endParaRPr lang="en-US" altLang="zh-CN" sz="2400" b="1" kern="0" dirty="0" smtClean="0">
              <a:solidFill>
                <a:srgbClr val="0033CC"/>
              </a:solidFill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kern="0" dirty="0" smtClean="0">
                <a:ea typeface="黑体" panose="02010609060101010101" pitchFamily="49" charset="-122"/>
              </a:rPr>
              <a:t>收入： 利息，  股息， 资本利得（如股价上涨）</a:t>
            </a:r>
            <a:endParaRPr lang="en-US" altLang="zh-CN" sz="2000" b="1" kern="0" dirty="0" smtClean="0"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zh-CN" sz="2000" b="1" kern="0" dirty="0" smtClean="0">
                <a:ea typeface="黑体" panose="02010609060101010101" pitchFamily="49" charset="-122"/>
              </a:rPr>
              <a:t>收入减去费用后的净收益可供基金持有人分配。</a:t>
            </a:r>
            <a:endParaRPr lang="en-US" altLang="zh-CN" sz="2000" b="1" kern="0" dirty="0" smtClean="0"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zh-CN" sz="2400" b="1" kern="0" dirty="0" smtClean="0">
                <a:solidFill>
                  <a:srgbClr val="0033CC"/>
                </a:solidFill>
                <a:ea typeface="黑体" panose="02010609060101010101" pitchFamily="49" charset="-122"/>
              </a:rPr>
              <a:t>问题：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zh-CN" sz="2400" b="1" kern="0" dirty="0" smtClean="0">
                <a:ea typeface="黑体" panose="02010609060101010101" pitchFamily="49" charset="-122"/>
              </a:rPr>
              <a:t>基金包括不同时期的投资。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zh-CN" sz="2400" b="1" kern="0" dirty="0" smtClean="0">
                <a:ea typeface="黑体" panose="02010609060101010101" pitchFamily="49" charset="-122"/>
              </a:rPr>
              <a:t>如何把基金的</a:t>
            </a:r>
            <a:r>
              <a:rPr lang="zh-CN" altLang="en-US" sz="2400" b="1" kern="0" dirty="0" smtClean="0">
                <a:ea typeface="黑体" panose="02010609060101010101" pitchFamily="49" charset="-122"/>
              </a:rPr>
              <a:t>收益</a:t>
            </a:r>
            <a:r>
              <a:rPr lang="zh-CN" altLang="zh-CN" sz="2400" b="1" kern="0" dirty="0" smtClean="0">
                <a:ea typeface="黑体" panose="02010609060101010101" pitchFamily="49" charset="-122"/>
              </a:rPr>
              <a:t>分配给不同时期的投资？</a:t>
            </a:r>
          </a:p>
        </p:txBody>
      </p:sp>
    </p:spTree>
    <p:extLst>
      <p:ext uri="{BB962C8B-B14F-4D97-AF65-F5344CB8AC3E}">
        <p14:creationId xmlns:p14="http://schemas.microsoft.com/office/powerpoint/2010/main" val="296061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A7E41D3-23AB-4B7D-A5D9-2505636282EC}" type="slidenum">
              <a:rPr lang="zh-CN" altLang="zh-CN" sz="1400" smtClean="0"/>
              <a:pPr eaLnBrk="1" hangingPunct="1"/>
              <a:t>48</a:t>
            </a:fld>
            <a:endParaRPr lang="zh-CN" altLang="zh-CN" sz="140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3528" y="1821668"/>
            <a:ext cx="8568952" cy="468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400" b="1" kern="0" dirty="0" smtClean="0">
                <a:solidFill>
                  <a:srgbClr val="0033CC"/>
                </a:solidFill>
                <a:ea typeface="黑体" panose="02010609060101010101" pitchFamily="49" charset="-122"/>
              </a:rPr>
              <a:t>基金收益的分配</a:t>
            </a:r>
            <a:r>
              <a:rPr lang="zh-CN" altLang="zh-CN" sz="2400" b="1" kern="0" dirty="0" smtClean="0">
                <a:solidFill>
                  <a:srgbClr val="0033CC"/>
                </a:solidFill>
                <a:ea typeface="黑体" panose="02010609060101010101" pitchFamily="49" charset="-122"/>
              </a:rPr>
              <a:t>方法：</a:t>
            </a:r>
          </a:p>
          <a:p>
            <a:pPr lvl="1" eaLnBrk="1" hangingPunct="1">
              <a:lnSpc>
                <a:spcPct val="200000"/>
              </a:lnSpc>
            </a:pPr>
            <a:r>
              <a:rPr lang="zh-CN" altLang="zh-CN" sz="2400" b="1" kern="0" dirty="0" smtClean="0">
                <a:ea typeface="黑体" panose="02010609060101010101" pitchFamily="49" charset="-122"/>
              </a:rPr>
              <a:t>投资组合法</a:t>
            </a:r>
            <a:r>
              <a:rPr lang="en-US" altLang="zh-CN" sz="2400" b="1" kern="0" dirty="0" smtClean="0">
                <a:ea typeface="黑体" panose="02010609060101010101" pitchFamily="49" charset="-122"/>
              </a:rPr>
              <a:t> </a:t>
            </a:r>
            <a:r>
              <a:rPr lang="zh-CN" altLang="zh-CN" sz="2400" b="1" kern="0" dirty="0" smtClean="0">
                <a:ea typeface="黑体" panose="02010609060101010101" pitchFamily="49" charset="-122"/>
              </a:rPr>
              <a:t>(portfolio method)</a:t>
            </a:r>
          </a:p>
          <a:p>
            <a:pPr lvl="1" eaLnBrk="1" hangingPunct="1">
              <a:lnSpc>
                <a:spcPct val="200000"/>
              </a:lnSpc>
            </a:pPr>
            <a:r>
              <a:rPr lang="zh-CN" altLang="zh-CN" sz="2400" b="1" kern="0" dirty="0" smtClean="0">
                <a:ea typeface="黑体" panose="02010609060101010101" pitchFamily="49" charset="-122"/>
              </a:rPr>
              <a:t>投资年度法</a:t>
            </a:r>
            <a:r>
              <a:rPr lang="en-US" altLang="zh-CN" sz="2400" b="1" kern="0" dirty="0" smtClean="0">
                <a:ea typeface="黑体" panose="02010609060101010101" pitchFamily="49" charset="-122"/>
              </a:rPr>
              <a:t> </a:t>
            </a:r>
            <a:r>
              <a:rPr lang="zh-CN" altLang="zh-CN" sz="2400" b="1" kern="0" dirty="0" smtClean="0">
                <a:ea typeface="黑体" panose="02010609060101010101" pitchFamily="49" charset="-122"/>
              </a:rPr>
              <a:t>(investment method)</a:t>
            </a:r>
          </a:p>
        </p:txBody>
      </p:sp>
    </p:spTree>
    <p:extLst>
      <p:ext uri="{BB962C8B-B14F-4D97-AF65-F5344CB8AC3E}">
        <p14:creationId xmlns:p14="http://schemas.microsoft.com/office/powerpoint/2010/main" val="14903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51B76EAC-8AF8-4178-A7FC-F1A1AE797668}" type="slidenum">
              <a:rPr lang="zh-CN" altLang="zh-CN" sz="1400" smtClean="0"/>
              <a:pPr/>
              <a:t>49</a:t>
            </a:fld>
            <a:endParaRPr lang="zh-CN" altLang="zh-CN" sz="1400" smtClean="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890136"/>
            <a:ext cx="8229600" cy="796925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66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投资组合法</a:t>
            </a:r>
            <a:r>
              <a:rPr lang="en-US" altLang="zh-CN" sz="2800" b="1" dirty="0" smtClean="0">
                <a:solidFill>
                  <a:srgbClr val="0066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solidFill>
                  <a:srgbClr val="0066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(portfolio methods)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951" y="2069266"/>
            <a:ext cx="8229600" cy="4382717"/>
          </a:xfrm>
        </p:spPr>
        <p:txBody>
          <a:bodyPr/>
          <a:lstStyle/>
          <a:p>
            <a:pPr indent="282575">
              <a:lnSpc>
                <a:spcPct val="200000"/>
              </a:lnSpc>
            </a:pPr>
            <a:r>
              <a:rPr lang="zh-CN" altLang="zh-CN" sz="2400" dirty="0">
                <a:latin typeface="+mn-lt"/>
                <a:cs typeface="Times New Roman" panose="02020603050405020304" pitchFamily="18" charset="0"/>
              </a:rPr>
              <a:t>方法：按照基金的</a:t>
            </a:r>
            <a:r>
              <a:rPr lang="zh-CN" altLang="zh-CN" sz="2400" dirty="0">
                <a:solidFill>
                  <a:srgbClr val="0033CC"/>
                </a:solidFill>
                <a:latin typeface="+mn-lt"/>
                <a:cs typeface="Times New Roman" panose="02020603050405020304" pitchFamily="18" charset="0"/>
              </a:rPr>
              <a:t>平均收益率</a:t>
            </a:r>
            <a:r>
              <a:rPr lang="zh-CN" altLang="zh-CN" sz="2400" dirty="0">
                <a:latin typeface="+mn-lt"/>
                <a:cs typeface="Times New Roman" panose="02020603050405020304" pitchFamily="18" charset="0"/>
              </a:rPr>
              <a:t>分配投资收入。</a:t>
            </a:r>
          </a:p>
          <a:p>
            <a:pPr indent="282575" eaLnBrk="1" hangingPunct="1">
              <a:lnSpc>
                <a:spcPct val="20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适用情况：基金的收益率水平一直保持恒定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82575" eaLnBrk="1" hangingPunct="1">
              <a:lnSpc>
                <a:spcPct val="20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例：基金的收益率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6%，某投资者的投资额是10000元，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投资期限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是9个月，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分配给他的利息收入是</a:t>
            </a:r>
          </a:p>
          <a:p>
            <a:pPr indent="282575" eaLnBrk="1" hangingPunct="1">
              <a:lnSpc>
                <a:spcPct val="200000"/>
              </a:lnSpc>
              <a:buFontTx/>
              <a:buNone/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复利法：10000(1 + 0.06)</a:t>
            </a:r>
            <a:r>
              <a:rPr lang="en-US" altLang="zh-CN" sz="2400" b="1" baseline="30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en-US" altLang="zh-CN" sz="2400" b="1" baseline="30000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2400" b="1" baseline="30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– 10000 = 446.71</a:t>
            </a:r>
          </a:p>
          <a:p>
            <a:pPr indent="282575" eaLnBrk="1" hangingPunct="1">
              <a:lnSpc>
                <a:spcPct val="200000"/>
              </a:lnSpc>
              <a:buFontTx/>
              <a:buNone/>
            </a:pP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单利法：10000×6%×9/12</a:t>
            </a:r>
            <a:r>
              <a:rPr lang="en-US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450</a:t>
            </a:r>
            <a:r>
              <a:rPr lang="en-US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zh-CN" sz="2400" b="1" dirty="0" smtClean="0">
              <a:solidFill>
                <a:srgbClr val="FF0000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1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D01D9790-4C9D-4E62-9418-FE61C5A74034}" type="slidenum">
              <a:rPr lang="zh-CN" altLang="zh-CN" sz="1400" smtClean="0"/>
              <a:pPr/>
              <a:t>5</a:t>
            </a:fld>
            <a:endParaRPr lang="zh-CN" altLang="zh-CN" sz="1400" smtClean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2551" y="799256"/>
            <a:ext cx="8229600" cy="51450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zh-CN" sz="24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例: </a:t>
            </a:r>
            <a:r>
              <a:rPr lang="en-US" altLang="zh-CN" sz="24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期初投资20万元，在今后的5年内每年末获得5万元的收入。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假设投资者A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的资金成本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%，投资者B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的资金成本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%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分析投资者A和投资者B的投资决策。</a:t>
            </a:r>
          </a:p>
          <a:p>
            <a:pPr eaLnBrk="1" hangingPunct="1">
              <a:lnSpc>
                <a:spcPct val="130000"/>
              </a:lnSpc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zh-CN" sz="24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解：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（1）该项目的净现值为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119164"/>
              </p:ext>
            </p:extLst>
          </p:nvPr>
        </p:nvGraphicFramePr>
        <p:xfrm>
          <a:off x="2450642" y="2887675"/>
          <a:ext cx="1728192" cy="579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Equation" r:id="rId3" imgW="698400" imgH="241200" progId="">
                  <p:embed/>
                </p:oleObj>
              </mc:Choice>
              <mc:Fallback>
                <p:oleObj name="Equation" r:id="rId3" imgW="698400" imgH="24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642" y="2887675"/>
                        <a:ext cx="1728192" cy="5791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66" name="Picture 7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36286" r="26485" b="35278"/>
          <a:stretch/>
        </p:blipFill>
        <p:spPr bwMode="auto">
          <a:xfrm>
            <a:off x="292068" y="4265414"/>
            <a:ext cx="8559864" cy="25925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36735" y="3576889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注：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NPV</a:t>
            </a:r>
            <a:r>
              <a:rPr lang="zh-CN" altLang="en-US" b="1" dirty="0" smtClean="0"/>
              <a:t>函数中不含 </a:t>
            </a:r>
            <a:r>
              <a:rPr lang="en-US" altLang="zh-CN" b="1" dirty="0" smtClean="0"/>
              <a:t>0 </a:t>
            </a:r>
            <a:r>
              <a:rPr lang="zh-CN" altLang="en-US" b="1" dirty="0" smtClean="0"/>
              <a:t>点的现金流。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427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0262" y="1337952"/>
            <a:ext cx="8784976" cy="536123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 smtClean="0">
                <a:cs typeface="Times New Roman" panose="02020603050405020304" pitchFamily="18" charset="0"/>
              </a:rPr>
              <a:t>组合法分配收益存在的</a:t>
            </a:r>
            <a:r>
              <a:rPr lang="zh-CN" altLang="zh-CN" sz="2400" b="1" dirty="0" smtClean="0">
                <a:cs typeface="Times New Roman" panose="02020603050405020304" pitchFamily="18" charset="0"/>
              </a:rPr>
              <a:t>问题：</a:t>
            </a:r>
            <a:endParaRPr lang="en-US" altLang="zh-CN" sz="2400" b="1" dirty="0" smtClean="0"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cs typeface="Times New Roman" panose="02020603050405020304" pitchFamily="18" charset="0"/>
              </a:rPr>
              <a:t>各年的收益率不同时</a:t>
            </a:r>
            <a:r>
              <a:rPr lang="zh-CN" altLang="zh-CN" b="1" dirty="0" smtClean="0"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cs typeface="Times New Roman" panose="02020603050405020304" pitchFamily="18" charset="0"/>
              </a:rPr>
              <a:t>投资组合法</a:t>
            </a:r>
            <a:r>
              <a:rPr lang="zh-CN" altLang="zh-CN" b="1" dirty="0" smtClean="0">
                <a:cs typeface="Times New Roman" panose="02020603050405020304" pitchFamily="18" charset="0"/>
              </a:rPr>
              <a:t>可能不公平。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solidFill>
                <a:srgbClr val="0033CC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400" b="1" dirty="0" smtClean="0">
                <a:solidFill>
                  <a:srgbClr val="0033CC"/>
                </a:solidFill>
                <a:cs typeface="Times New Roman" panose="02020603050405020304" pitchFamily="18" charset="0"/>
              </a:rPr>
              <a:t>例：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zh-CN" b="1" dirty="0" smtClean="0">
                <a:cs typeface="Times New Roman" panose="02020603050405020304" pitchFamily="18" charset="0"/>
              </a:rPr>
              <a:t>假设：</a:t>
            </a:r>
            <a:r>
              <a:rPr lang="en-US" altLang="zh-CN" b="1" dirty="0" smtClean="0">
                <a:cs typeface="Times New Roman" panose="02020603050405020304" pitchFamily="18" charset="0"/>
              </a:rPr>
              <a:t>2015</a:t>
            </a:r>
            <a:r>
              <a:rPr lang="zh-CN" altLang="en-US" b="1" dirty="0" smtClean="0">
                <a:cs typeface="Times New Roman" panose="02020603050405020304" pitchFamily="18" charset="0"/>
              </a:rPr>
              <a:t>年投资的</a:t>
            </a:r>
            <a:r>
              <a:rPr lang="zh-CN" altLang="zh-CN" b="1" dirty="0" smtClean="0">
                <a:cs typeface="Times New Roman" panose="02020603050405020304" pitchFamily="18" charset="0"/>
              </a:rPr>
              <a:t>收益率8％，</a:t>
            </a:r>
            <a:r>
              <a:rPr lang="en-US" altLang="zh-CN" b="1" dirty="0" smtClean="0">
                <a:cs typeface="Times New Roman" panose="02020603050405020304" pitchFamily="18" charset="0"/>
              </a:rPr>
              <a:t>2016</a:t>
            </a:r>
            <a:r>
              <a:rPr lang="zh-CN" altLang="zh-CN" b="1" dirty="0" smtClean="0">
                <a:cs typeface="Times New Roman" panose="02020603050405020304" pitchFamily="18" charset="0"/>
              </a:rPr>
              <a:t>年</a:t>
            </a:r>
            <a:r>
              <a:rPr lang="zh-CN" altLang="en-US" b="1" dirty="0" smtClean="0">
                <a:cs typeface="Times New Roman" panose="02020603050405020304" pitchFamily="18" charset="0"/>
              </a:rPr>
              <a:t>投资</a:t>
            </a:r>
            <a:r>
              <a:rPr lang="zh-CN" altLang="zh-CN" b="1" dirty="0" smtClean="0">
                <a:cs typeface="Times New Roman" panose="02020603050405020304" pitchFamily="18" charset="0"/>
              </a:rPr>
              <a:t>的收益率10％</a:t>
            </a:r>
            <a:r>
              <a:rPr lang="zh-CN" altLang="en-US" b="1" dirty="0" smtClean="0">
                <a:cs typeface="Times New Roman" panose="02020603050405020304" pitchFamily="18" charset="0"/>
              </a:rPr>
              <a:t>，平均为</a:t>
            </a:r>
            <a:r>
              <a:rPr lang="en-US" altLang="zh-CN" b="1" dirty="0" smtClean="0">
                <a:cs typeface="Times New Roman" panose="02020603050405020304" pitchFamily="18" charset="0"/>
              </a:rPr>
              <a:t>8.5%</a:t>
            </a:r>
            <a:r>
              <a:rPr lang="zh-CN" altLang="en-US" b="1" dirty="0" smtClean="0">
                <a:cs typeface="Times New Roman" panose="02020603050405020304" pitchFamily="18" charset="0"/>
              </a:rPr>
              <a:t>。</a:t>
            </a:r>
            <a:endParaRPr lang="zh-CN" altLang="zh-CN" b="1" dirty="0" smtClean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zh-CN" b="1" dirty="0" smtClean="0">
                <a:cs typeface="Times New Roman" panose="02020603050405020304" pitchFamily="18" charset="0"/>
              </a:rPr>
              <a:t>如果对</a:t>
            </a:r>
            <a:r>
              <a:rPr lang="en-US" altLang="zh-CN" b="1" dirty="0" smtClean="0">
                <a:cs typeface="Times New Roman" panose="02020603050405020304" pitchFamily="18" charset="0"/>
              </a:rPr>
              <a:t>2016</a:t>
            </a:r>
            <a:r>
              <a:rPr lang="zh-CN" altLang="en-US" b="1" dirty="0" smtClean="0">
                <a:cs typeface="Times New Roman" panose="02020603050405020304" pitchFamily="18" charset="0"/>
              </a:rPr>
              <a:t>年的</a:t>
            </a:r>
            <a:r>
              <a:rPr lang="zh-CN" altLang="zh-CN" b="1" dirty="0" smtClean="0">
                <a:cs typeface="Times New Roman" panose="02020603050405020304" pitchFamily="18" charset="0"/>
              </a:rPr>
              <a:t>新投资</a:t>
            </a:r>
            <a:r>
              <a:rPr lang="zh-CN" altLang="en-US" b="1" dirty="0" smtClean="0">
                <a:cs typeface="Times New Roman" panose="02020603050405020304" pitchFamily="18" charset="0"/>
              </a:rPr>
              <a:t>按</a:t>
            </a:r>
            <a:r>
              <a:rPr lang="zh-CN" altLang="zh-CN" b="1" dirty="0" smtClean="0">
                <a:cs typeface="Times New Roman" panose="02020603050405020304" pitchFamily="18" charset="0"/>
              </a:rPr>
              <a:t>8</a:t>
            </a:r>
            <a:r>
              <a:rPr lang="en-US" altLang="zh-CN" b="1" dirty="0" smtClean="0">
                <a:cs typeface="Times New Roman" panose="02020603050405020304" pitchFamily="18" charset="0"/>
              </a:rPr>
              <a:t>.5</a:t>
            </a:r>
            <a:r>
              <a:rPr lang="zh-CN" altLang="zh-CN" b="1" dirty="0" smtClean="0">
                <a:cs typeface="Times New Roman" panose="02020603050405020304" pitchFamily="18" charset="0"/>
              </a:rPr>
              <a:t>％分配收益，</a:t>
            </a:r>
            <a:r>
              <a:rPr lang="zh-CN" altLang="en-US" b="1" dirty="0" smtClean="0">
                <a:cs typeface="Times New Roman" panose="02020603050405020304" pitchFamily="18" charset="0"/>
              </a:rPr>
              <a:t>不公平，也</a:t>
            </a:r>
            <a:r>
              <a:rPr lang="zh-CN" altLang="zh-CN" b="1" dirty="0" smtClean="0">
                <a:cs typeface="Times New Roman" panose="02020603050405020304" pitchFamily="18" charset="0"/>
              </a:rPr>
              <a:t>不</a:t>
            </a:r>
            <a:r>
              <a:rPr lang="zh-CN" altLang="en-US" b="1" dirty="0" smtClean="0">
                <a:cs typeface="Times New Roman" panose="02020603050405020304" pitchFamily="18" charset="0"/>
              </a:rPr>
              <a:t>利于</a:t>
            </a:r>
            <a:r>
              <a:rPr lang="zh-CN" altLang="zh-CN" b="1" dirty="0" smtClean="0">
                <a:cs typeface="Times New Roman" panose="02020603050405020304" pitchFamily="18" charset="0"/>
              </a:rPr>
              <a:t>吸引新投资。 </a:t>
            </a:r>
          </a:p>
        </p:txBody>
      </p:sp>
    </p:spTree>
    <p:extLst>
      <p:ext uri="{BB962C8B-B14F-4D97-AF65-F5344CB8AC3E}">
        <p14:creationId xmlns:p14="http://schemas.microsoft.com/office/powerpoint/2010/main" val="10465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0262" y="1106906"/>
            <a:ext cx="8784976" cy="559227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zh-CN" sz="24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如何解决</a:t>
            </a:r>
            <a:r>
              <a:rPr lang="zh-CN" altLang="en-US" sz="24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上述问题</a:t>
            </a:r>
            <a:r>
              <a:rPr lang="zh-CN" altLang="zh-CN" sz="24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？用</a:t>
            </a:r>
            <a:r>
              <a:rPr lang="zh-CN" altLang="zh-CN" sz="2400" b="1" dirty="0" smtClean="0">
                <a:solidFill>
                  <a:srgbClr val="0033CC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投资年度</a:t>
            </a:r>
            <a:r>
              <a:rPr lang="zh-CN" altLang="zh-CN" sz="24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方法分配收益。</a:t>
            </a:r>
            <a:r>
              <a:rPr lang="zh-CN" altLang="en-US" sz="24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如：</a:t>
            </a:r>
            <a:endParaRPr lang="en-US" altLang="zh-CN" sz="2400" b="1" dirty="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cs typeface="Times New Roman" panose="02020603050405020304" pitchFamily="18" charset="0"/>
              </a:rPr>
              <a:t>2015</a:t>
            </a:r>
            <a:r>
              <a:rPr lang="zh-CN" altLang="en-US" b="1" dirty="0" smtClean="0">
                <a:cs typeface="Times New Roman" panose="02020603050405020304" pitchFamily="18" charset="0"/>
              </a:rPr>
              <a:t>年的投资按</a:t>
            </a:r>
            <a:r>
              <a:rPr lang="zh-CN" altLang="zh-CN" b="1" dirty="0" smtClean="0">
                <a:cs typeface="Times New Roman" panose="02020603050405020304" pitchFamily="18" charset="0"/>
              </a:rPr>
              <a:t>8％</a:t>
            </a:r>
            <a:r>
              <a:rPr lang="zh-CN" altLang="en-US" b="1" dirty="0" smtClean="0">
                <a:cs typeface="Times New Roman" panose="02020603050405020304" pitchFamily="18" charset="0"/>
              </a:rPr>
              <a:t>分配收益。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年的新增投资，按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10%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分配收益。</a:t>
            </a:r>
            <a:endParaRPr lang="en-US" altLang="zh-CN" b="1" dirty="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2015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年初投资的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单位，在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年初增长为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1.08，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年末分配收益时：</a:t>
            </a:r>
            <a:endParaRPr lang="en-US" altLang="zh-CN" b="1" dirty="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本金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按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8%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分配收益</a:t>
            </a:r>
            <a:endParaRPr lang="en-US" altLang="zh-CN" b="1" dirty="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利息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0.08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按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10%</a:t>
            </a: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分配收益</a:t>
            </a:r>
            <a:endParaRPr lang="en-US" altLang="zh-CN" b="1" dirty="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zh-CN" altLang="en-US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故平均收益率为：</a:t>
            </a:r>
            <a:endParaRPr lang="en-US" altLang="zh-CN" b="1" dirty="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b="1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   (1×0.08 + 0.08 × 0.1) 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  <a:sym typeface="Symbol"/>
              </a:rPr>
              <a:t> </a:t>
            </a:r>
            <a:r>
              <a:rPr lang="en-US" altLang="zh-CN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1.08 = 8.148%</a:t>
            </a:r>
          </a:p>
        </p:txBody>
      </p:sp>
    </p:spTree>
    <p:extLst>
      <p:ext uri="{BB962C8B-B14F-4D97-AF65-F5344CB8AC3E}">
        <p14:creationId xmlns:p14="http://schemas.microsoft.com/office/powerpoint/2010/main" val="27292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53729C1-09DA-4199-91CF-4ADE888734D5}" type="slidenum">
              <a:rPr lang="zh-CN" altLang="zh-CN" sz="1400" smtClean="0"/>
              <a:pPr/>
              <a:t>52</a:t>
            </a:fld>
            <a:endParaRPr lang="zh-CN" altLang="zh-CN" sz="1400" smtClean="0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>
          <a:xfrm>
            <a:off x="486076" y="1154559"/>
            <a:ext cx="8229600" cy="789140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投资年度法</a:t>
            </a:r>
            <a: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zh-CN" sz="2000" b="1" dirty="0" smtClean="0">
                <a:solidFill>
                  <a:srgbClr val="006666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(investment year method，new year method)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202" y="2331720"/>
            <a:ext cx="8229600" cy="3859213"/>
          </a:xfrm>
        </p:spPr>
        <p:txBody>
          <a:bodyPr/>
          <a:lstStyle/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各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年的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收益率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不同？投资年度法</a:t>
            </a:r>
            <a:endParaRPr lang="en-US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分配收益时使用的两种利率：</a:t>
            </a:r>
            <a:endParaRPr lang="en-US" altLang="zh-CN" sz="24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450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投资年度利率：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年度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不同，利率不同。</a:t>
            </a:r>
          </a:p>
          <a:p>
            <a:pPr lvl="1" eaLnBrk="1" hangingPunct="1">
              <a:lnSpc>
                <a:spcPct val="1450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组合利率：不同年度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使用相同的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利率。</a:t>
            </a: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投资年度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法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的应用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：新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前几年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按</a:t>
            </a:r>
            <a:r>
              <a:rPr lang="zh-CN" altLang="zh-CN" sz="2400" b="1" dirty="0" smtClean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投资年度利率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分配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收益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，超过一定年数以后，按</a:t>
            </a:r>
            <a:r>
              <a:rPr lang="zh-CN" altLang="zh-CN" sz="2400" b="1" dirty="0" smtClean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组合利率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分配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收益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86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02450" y="6337300"/>
            <a:ext cx="2133600" cy="476250"/>
          </a:xfrm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EAF030F-464A-4795-9540-1C9D2A9EB17F}" type="slidenum">
              <a:rPr lang="zh-CN" altLang="zh-CN" sz="1400" smtClean="0"/>
              <a:pPr/>
              <a:t>53</a:t>
            </a:fld>
            <a:endParaRPr lang="zh-CN" altLang="zh-CN" sz="1400" smtClean="0"/>
          </a:p>
        </p:txBody>
      </p:sp>
      <p:sp>
        <p:nvSpPr>
          <p:cNvPr id="76804" name="Rectangle 3"/>
          <p:cNvSpPr>
            <a:spLocks noChangeArrowheads="1"/>
          </p:cNvSpPr>
          <p:nvPr/>
        </p:nvSpPr>
        <p:spPr bwMode="auto">
          <a:xfrm>
            <a:off x="449290" y="620111"/>
            <a:ext cx="8357825" cy="91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None/>
            </a:pPr>
            <a:r>
              <a:rPr lang="zh-CN" altLang="zh-CN" b="1" dirty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投资年度</a:t>
            </a:r>
            <a:r>
              <a:rPr lang="zh-CN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利率</a:t>
            </a:r>
            <a:endParaRPr lang="en-US" altLang="zh-CN" b="1" dirty="0" smtClean="0">
              <a:solidFill>
                <a:srgbClr val="0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buNone/>
            </a:pPr>
            <a:r>
              <a:rPr lang="zh-CN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zh-CN" altLang="en-US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2010</a:t>
            </a:r>
            <a:r>
              <a:rPr lang="zh-CN" altLang="en-US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年的投资在分配收益时使用的利率</a:t>
            </a:r>
            <a:endParaRPr lang="zh-CN" altLang="zh-CN" sz="1800" b="1" dirty="0">
              <a:solidFill>
                <a:srgbClr val="0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7" y="1772816"/>
            <a:ext cx="899969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31640" y="2924944"/>
            <a:ext cx="53285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786268" y="2924944"/>
            <a:ext cx="936104" cy="10801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7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02450" y="6337300"/>
            <a:ext cx="2133600" cy="476250"/>
          </a:xfrm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EAF030F-464A-4795-9540-1C9D2A9EB17F}" type="slidenum">
              <a:rPr lang="zh-CN" altLang="zh-CN" sz="1400" smtClean="0"/>
              <a:pPr/>
              <a:t>54</a:t>
            </a:fld>
            <a:endParaRPr lang="zh-CN" altLang="zh-CN" sz="1400" smtClean="0"/>
          </a:p>
        </p:txBody>
      </p:sp>
      <p:sp>
        <p:nvSpPr>
          <p:cNvPr id="76804" name="Rectangle 3"/>
          <p:cNvSpPr>
            <a:spLocks noChangeArrowheads="1"/>
          </p:cNvSpPr>
          <p:nvPr/>
        </p:nvSpPr>
        <p:spPr bwMode="auto">
          <a:xfrm>
            <a:off x="449291" y="793366"/>
            <a:ext cx="82296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None/>
            </a:pPr>
            <a:r>
              <a:rPr lang="zh-CN" altLang="zh-CN" b="1" dirty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投资年度</a:t>
            </a:r>
            <a:r>
              <a:rPr lang="zh-CN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利率</a:t>
            </a:r>
            <a:endParaRPr lang="en-US" altLang="zh-CN" b="1" dirty="0" smtClean="0">
              <a:solidFill>
                <a:srgbClr val="0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buNone/>
            </a:pPr>
            <a:r>
              <a:rPr lang="zh-CN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zh-CN" altLang="en-US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2012</a:t>
            </a:r>
            <a:r>
              <a:rPr lang="zh-CN" altLang="en-US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年的投资在分配收益时使用的利率</a:t>
            </a:r>
            <a:endParaRPr lang="zh-CN" altLang="zh-CN" sz="1800" dirty="0">
              <a:solidFill>
                <a:srgbClr val="0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6" y="1772816"/>
            <a:ext cx="899969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385176" y="3591488"/>
            <a:ext cx="5275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876256" y="3637668"/>
            <a:ext cx="648072" cy="3055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8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02450" y="6337300"/>
            <a:ext cx="2133600" cy="476250"/>
          </a:xfrm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EAF030F-464A-4795-9540-1C9D2A9EB17F}" type="slidenum">
              <a:rPr lang="zh-CN" altLang="zh-CN" sz="1400" smtClean="0"/>
              <a:pPr/>
              <a:t>55</a:t>
            </a:fld>
            <a:endParaRPr lang="zh-CN" altLang="zh-CN" sz="1400" smtClean="0"/>
          </a:p>
        </p:txBody>
      </p:sp>
      <p:sp>
        <p:nvSpPr>
          <p:cNvPr id="76804" name="Rectangle 3"/>
          <p:cNvSpPr>
            <a:spLocks noChangeArrowheads="1"/>
          </p:cNvSpPr>
          <p:nvPr/>
        </p:nvSpPr>
        <p:spPr bwMode="auto">
          <a:xfrm>
            <a:off x="449291" y="783741"/>
            <a:ext cx="82296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None/>
            </a:pPr>
            <a:r>
              <a:rPr lang="zh-CN" altLang="zh-CN" b="1" dirty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投资年度</a:t>
            </a:r>
            <a:r>
              <a:rPr lang="zh-CN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利率</a:t>
            </a:r>
            <a:endParaRPr lang="en-US" altLang="zh-CN" b="1" dirty="0" smtClean="0">
              <a:solidFill>
                <a:srgbClr val="0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buNone/>
            </a:pPr>
            <a:r>
              <a:rPr lang="zh-CN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zh-CN" altLang="en-US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2015</a:t>
            </a:r>
            <a:r>
              <a:rPr lang="zh-CN" altLang="en-US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年的投资在分配收益时使用的利率</a:t>
            </a:r>
            <a:endParaRPr lang="zh-CN" altLang="zh-CN" sz="1800" dirty="0">
              <a:solidFill>
                <a:srgbClr val="0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3" y="1771357"/>
            <a:ext cx="899969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331639" y="4618072"/>
            <a:ext cx="316835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0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02450" y="6337300"/>
            <a:ext cx="2133600" cy="476250"/>
          </a:xfrm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EAF030F-464A-4795-9540-1C9D2A9EB17F}" type="slidenum">
              <a:rPr lang="zh-CN" altLang="zh-CN" sz="1400" smtClean="0"/>
              <a:pPr/>
              <a:t>56</a:t>
            </a:fld>
            <a:endParaRPr lang="zh-CN" altLang="zh-CN" sz="1400" smtClean="0"/>
          </a:p>
        </p:txBody>
      </p:sp>
      <p:sp>
        <p:nvSpPr>
          <p:cNvPr id="76804" name="Rectangle 3"/>
          <p:cNvSpPr>
            <a:spLocks noChangeArrowheads="1"/>
          </p:cNvSpPr>
          <p:nvPr/>
        </p:nvSpPr>
        <p:spPr bwMode="auto">
          <a:xfrm>
            <a:off x="449291" y="677863"/>
            <a:ext cx="8229600" cy="878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None/>
            </a:pPr>
            <a:r>
              <a:rPr lang="zh-CN" altLang="zh-CN" b="1" dirty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投资年度</a:t>
            </a:r>
            <a:r>
              <a:rPr lang="zh-CN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利率</a:t>
            </a:r>
            <a:endParaRPr lang="en-US" altLang="zh-CN" b="1" dirty="0" smtClean="0">
              <a:solidFill>
                <a:srgbClr val="0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buNone/>
            </a:pPr>
            <a:r>
              <a:rPr lang="zh-CN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zh-CN" altLang="en-US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：各年的投资在</a:t>
            </a:r>
            <a:r>
              <a:rPr lang="en-US" altLang="zh-CN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2014</a:t>
            </a:r>
            <a:r>
              <a:rPr lang="zh-CN" altLang="en-US" b="1" dirty="0" smtClean="0">
                <a:solidFill>
                  <a:srgbClr val="0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年分配收益时使用的利率</a:t>
            </a:r>
            <a:endParaRPr lang="zh-CN" altLang="zh-CN" sz="1800" dirty="0">
              <a:solidFill>
                <a:srgbClr val="0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7" y="1772816"/>
            <a:ext cx="899969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430231" y="3933056"/>
            <a:ext cx="104505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75286" y="3635788"/>
            <a:ext cx="1088804" cy="297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64090" y="3284984"/>
            <a:ext cx="10714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35528" y="2924944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31640" y="4293096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5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ChangeArrowheads="1"/>
          </p:cNvSpPr>
          <p:nvPr/>
        </p:nvSpPr>
        <p:spPr bwMode="auto">
          <a:xfrm>
            <a:off x="2163763" y="2293938"/>
            <a:ext cx="8143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1924" name="Rectangle 3"/>
          <p:cNvSpPr>
            <a:spLocks noChangeArrowheads="1"/>
          </p:cNvSpPr>
          <p:nvPr/>
        </p:nvSpPr>
        <p:spPr bwMode="auto">
          <a:xfrm>
            <a:off x="2163763" y="2293938"/>
            <a:ext cx="79851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1925" name="Rectangle 4"/>
          <p:cNvSpPr>
            <a:spLocks noChangeArrowheads="1"/>
          </p:cNvSpPr>
          <p:nvPr/>
        </p:nvSpPr>
        <p:spPr bwMode="auto">
          <a:xfrm>
            <a:off x="2163763" y="2293938"/>
            <a:ext cx="79851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4517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414826"/>
              </p:ext>
            </p:extLst>
          </p:nvPr>
        </p:nvGraphicFramePr>
        <p:xfrm>
          <a:off x="323850" y="1917760"/>
          <a:ext cx="8424863" cy="4679951"/>
        </p:xfrm>
        <a:graphic>
          <a:graphicData uri="http://schemas.openxmlformats.org/drawingml/2006/table">
            <a:tbl>
              <a:tblPr/>
              <a:tblGrid>
                <a:gridCol w="1655763"/>
                <a:gridCol w="1177925"/>
                <a:gridCol w="1397000"/>
                <a:gridCol w="1395412"/>
                <a:gridCol w="1400175"/>
                <a:gridCol w="1398588"/>
              </a:tblGrid>
              <a:tr h="7842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Calendar year of investment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Investment year rates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Calendar year of portfolio rate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Portfolio rate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6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i</a:t>
                      </a:r>
                      <a:r>
                        <a:rPr kumimoji="0" lang="zh-CN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i</a:t>
                      </a:r>
                      <a:r>
                        <a:rPr kumimoji="0" lang="zh-CN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i</a:t>
                      </a:r>
                      <a:r>
                        <a:rPr kumimoji="0" lang="zh-CN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10%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10%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r 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200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8%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66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200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12%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5%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10%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200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r 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-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0.01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200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8%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r 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-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0.02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12%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200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6%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6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200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9%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11%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6%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200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9%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200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7%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7%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10%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200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10%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979" name="Rectangle 58"/>
          <p:cNvSpPr>
            <a:spLocks noChangeArrowheads="1"/>
          </p:cNvSpPr>
          <p:nvPr/>
        </p:nvSpPr>
        <p:spPr bwMode="auto">
          <a:xfrm>
            <a:off x="250825" y="487288"/>
            <a:ext cx="864235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None/>
            </a:pPr>
            <a:r>
              <a:rPr lang="zh-CN" altLang="zh-CN" sz="2000" b="1" dirty="0">
                <a:solidFill>
                  <a:srgbClr val="C00000"/>
                </a:solidFill>
                <a:latin typeface="+mn-lt"/>
              </a:rPr>
              <a:t>Exercise</a:t>
            </a:r>
            <a:r>
              <a:rPr lang="zh-CN" altLang="zh-CN" sz="20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zh-CN" altLang="zh-CN" sz="2000" b="1" dirty="0" smtClean="0">
                <a:solidFill>
                  <a:srgbClr val="002060"/>
                </a:solidFill>
                <a:latin typeface="+mn-lt"/>
              </a:rPr>
              <a:t>:</a:t>
            </a:r>
            <a:r>
              <a:rPr lang="en-US" altLang="zh-CN" sz="2000" b="1" dirty="0" smtClean="0">
                <a:solidFill>
                  <a:srgbClr val="002060"/>
                </a:solidFill>
                <a:latin typeface="+mn-lt"/>
              </a:rPr>
              <a:t> </a:t>
            </a:r>
            <a:r>
              <a:rPr lang="zh-CN" altLang="zh-CN" sz="2000" b="1" dirty="0" smtClean="0">
                <a:latin typeface="+mn-lt"/>
              </a:rPr>
              <a:t>An </a:t>
            </a:r>
            <a:r>
              <a:rPr lang="zh-CN" altLang="zh-CN" sz="2000" b="1" dirty="0">
                <a:latin typeface="+mn-lt"/>
              </a:rPr>
              <a:t>investment of 100 is made at the beginning of years </a:t>
            </a:r>
            <a:r>
              <a:rPr lang="en-US" altLang="zh-CN" sz="2000" b="1" dirty="0">
                <a:latin typeface="+mn-lt"/>
              </a:rPr>
              <a:t>200</a:t>
            </a:r>
            <a:r>
              <a:rPr lang="zh-CN" altLang="zh-CN" sz="2000" b="1" dirty="0">
                <a:latin typeface="+mn-lt"/>
              </a:rPr>
              <a:t>0, </a:t>
            </a:r>
            <a:r>
              <a:rPr lang="en-US" altLang="zh-CN" sz="2000" b="1" dirty="0">
                <a:latin typeface="+mn-lt"/>
              </a:rPr>
              <a:t>200</a:t>
            </a:r>
            <a:r>
              <a:rPr lang="zh-CN" altLang="zh-CN" sz="2000" b="1" dirty="0">
                <a:latin typeface="+mn-lt"/>
              </a:rPr>
              <a:t>1, and </a:t>
            </a:r>
            <a:r>
              <a:rPr lang="en-US" altLang="zh-CN" sz="2000" b="1" dirty="0">
                <a:latin typeface="+mn-lt"/>
              </a:rPr>
              <a:t>2002</a:t>
            </a:r>
            <a:r>
              <a:rPr lang="zh-CN" altLang="zh-CN" sz="2000" b="1" dirty="0">
                <a:latin typeface="+mn-lt"/>
              </a:rPr>
              <a:t>. The total amount of investment interest credited by the fund during the year </a:t>
            </a:r>
            <a:r>
              <a:rPr lang="en-US" altLang="zh-CN" sz="2000" b="1" dirty="0">
                <a:latin typeface="+mn-lt"/>
              </a:rPr>
              <a:t>200</a:t>
            </a:r>
            <a:r>
              <a:rPr lang="zh-CN" altLang="zh-CN" sz="2000" b="1" dirty="0">
                <a:latin typeface="+mn-lt"/>
              </a:rPr>
              <a:t>3 is equal to 28.40. Find </a:t>
            </a:r>
            <a:r>
              <a:rPr lang="zh-CN" altLang="zh-CN" sz="2000" b="1" i="1" dirty="0">
                <a:latin typeface="+mn-lt"/>
              </a:rPr>
              <a:t>r</a:t>
            </a:r>
            <a:r>
              <a:rPr lang="zh-CN" altLang="zh-CN" sz="2000" b="1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4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EEC0AEB4-4059-4EB8-906F-C78C1D9535F3}" type="slidenum">
              <a:rPr lang="zh-CN" altLang="zh-CN" sz="1400" smtClean="0"/>
              <a:pPr/>
              <a:t>58</a:t>
            </a:fld>
            <a:endParaRPr lang="zh-CN" altLang="zh-CN" sz="1400" smtClean="0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1948" y="882650"/>
            <a:ext cx="8739171" cy="525826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zh-CN" sz="2400" b="1" dirty="0" smtClean="0">
                <a:solidFill>
                  <a:srgbClr val="0033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</a:p>
          <a:p>
            <a:pPr eaLnBrk="1" hangingPunct="1">
              <a:lnSpc>
                <a:spcPct val="150000"/>
              </a:lnSpc>
            </a:pP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2000</a:t>
            </a:r>
            <a:r>
              <a:rPr lang="zh-CN" altLang="zh-CN" sz="2400" b="1" dirty="0" smtClean="0">
                <a:solidFill>
                  <a:srgbClr val="00808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年初的投资</a:t>
            </a:r>
            <a:r>
              <a:rPr lang="zh-CN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2003</a:t>
            </a:r>
            <a:r>
              <a:rPr lang="zh-CN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年的利息收入：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100(1.10)(1.10)(1+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(0.08)</a:t>
            </a: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2001</a:t>
            </a:r>
            <a:r>
              <a:rPr lang="zh-CN" altLang="zh-CN" sz="2400" b="1" dirty="0">
                <a:solidFill>
                  <a:srgbClr val="00808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年初的</a:t>
            </a:r>
            <a:r>
              <a:rPr lang="zh-CN" altLang="zh-CN" sz="2400" b="1" dirty="0" smtClean="0">
                <a:solidFill>
                  <a:srgbClr val="00808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投资</a:t>
            </a:r>
            <a:r>
              <a:rPr lang="zh-CN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2003</a:t>
            </a:r>
            <a:r>
              <a:rPr lang="zh-CN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年的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利息收入为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100(1.12)(1.05)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(0.1)</a:t>
            </a:r>
            <a:r>
              <a:rPr lang="en-US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11.76</a:t>
            </a: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2002</a:t>
            </a:r>
            <a:r>
              <a:rPr lang="zh-CN" altLang="zh-CN" sz="2400" b="1" dirty="0">
                <a:solidFill>
                  <a:srgbClr val="00808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年初的</a:t>
            </a:r>
            <a:r>
              <a:rPr lang="zh-CN" altLang="zh-CN" sz="2400" b="1" dirty="0" smtClean="0">
                <a:solidFill>
                  <a:srgbClr val="00808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投资</a:t>
            </a:r>
            <a:r>
              <a:rPr lang="zh-CN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2003</a:t>
            </a:r>
            <a:r>
              <a:rPr lang="zh-CN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年的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利息收入为：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100(1.08)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2400" b="1" i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‒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0.02)</a:t>
            </a:r>
            <a:endParaRPr lang="zh-CN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400" b="1" dirty="0">
                <a:solidFill>
                  <a:srgbClr val="00808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总</a:t>
            </a:r>
            <a:r>
              <a:rPr lang="zh-CN" altLang="zh-CN" sz="2400" b="1" dirty="0" smtClean="0">
                <a:solidFill>
                  <a:srgbClr val="00808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利息收入</a:t>
            </a:r>
            <a:r>
              <a:rPr lang="en-US" altLang="zh-CN" sz="2400" b="1" dirty="0" smtClean="0">
                <a:solidFill>
                  <a:srgbClr val="00808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28.4 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  故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r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= 7.75%    </a:t>
            </a:r>
          </a:p>
        </p:txBody>
      </p:sp>
    </p:spTree>
    <p:extLst>
      <p:ext uri="{BB962C8B-B14F-4D97-AF65-F5344CB8AC3E}">
        <p14:creationId xmlns:p14="http://schemas.microsoft.com/office/powerpoint/2010/main" val="86349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949" y="1828800"/>
            <a:ext cx="8465906" cy="2964873"/>
          </a:xfrm>
        </p:spPr>
        <p:txBody>
          <a:bodyPr/>
          <a:lstStyle/>
          <a:p>
            <a:pPr marL="0" indent="0">
              <a:lnSpc>
                <a:spcPct val="200000"/>
              </a:lnSpc>
              <a:spcAft>
                <a:spcPts val="0"/>
              </a:spcAft>
              <a:buNone/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个从第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年末到第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年末的现金流，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时刻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付款率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为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+2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，利息力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为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0.05t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该现金流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在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时刻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价值。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该现金流从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时刻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到时刻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= 3</a:t>
            </a:r>
            <a:r>
              <a:rPr lang="zh-CN" altLang="en-US" sz="24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的收益率。</a:t>
            </a:r>
          </a:p>
          <a:p>
            <a:pPr marL="0" indent="0">
              <a:lnSpc>
                <a:spcPct val="200000"/>
              </a:lnSpc>
              <a:spcAft>
                <a:spcPts val="0"/>
              </a:spcAft>
              <a:buNone/>
            </a:pPr>
            <a:endParaRPr lang="zh-CN" altLang="en-US" sz="2400" b="1" dirty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FA0CBF-BE92-46CB-A2A1-62C0CA2B0810}" type="slidenum">
              <a:rPr lang="zh-CN" altLang="zh-CN" smtClean="0"/>
              <a:pPr>
                <a:defRPr/>
              </a:pPr>
              <a:t>59</a:t>
            </a:fld>
            <a:endParaRPr lang="zh-CN" altLang="zh-CN"/>
          </a:p>
        </p:txBody>
      </p:sp>
      <p:sp>
        <p:nvSpPr>
          <p:cNvPr id="2" name="TextBox 1"/>
          <p:cNvSpPr txBox="1"/>
          <p:nvPr/>
        </p:nvSpPr>
        <p:spPr>
          <a:xfrm>
            <a:off x="3917482" y="1033375"/>
            <a:ext cx="1266693" cy="60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练习题</a:t>
            </a:r>
          </a:p>
        </p:txBody>
      </p:sp>
    </p:spTree>
    <p:extLst>
      <p:ext uri="{BB962C8B-B14F-4D97-AF65-F5344CB8AC3E}">
        <p14:creationId xmlns:p14="http://schemas.microsoft.com/office/powerpoint/2010/main" val="18895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3C3B99DD-84B3-4C34-B919-4CCEEBF1B855}" type="slidenum">
              <a:rPr lang="zh-CN" altLang="zh-CN" sz="1400" smtClean="0"/>
              <a:pPr/>
              <a:t>6</a:t>
            </a:fld>
            <a:endParaRPr lang="zh-CN" altLang="zh-CN" sz="1400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80728"/>
            <a:ext cx="8229600" cy="2692400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（2）令净现值等于零，即</a:t>
            </a:r>
          </a:p>
          <a:p>
            <a:pPr marL="990600" lvl="1" indent="-533400" eaLnBrk="1" hangingPunct="1"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可以计算出该项目的收益率为7.93%，</a:t>
            </a:r>
          </a:p>
          <a:p>
            <a:pPr marL="990600" lvl="1" indent="-533400" eaLnBrk="1" hangingPunct="1"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大于A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的资金成本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%），可行</a:t>
            </a:r>
          </a:p>
          <a:p>
            <a:pPr marL="990600" lvl="1" indent="-533400" eaLnBrk="1" hangingPunct="1">
              <a:buClr>
                <a:schemeClr val="tx1"/>
              </a:buClr>
              <a:buSzPct val="70000"/>
              <a:buFont typeface="Wingdings" pitchFamily="2" charset="2"/>
              <a:buBlip>
                <a:blip r:embed="rId3"/>
              </a:buBlip>
            </a:pP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小于B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的资金成本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%），不可行</a:t>
            </a:r>
            <a:endParaRPr lang="zh-CN" altLang="zh-CN" sz="20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24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879448"/>
              </p:ext>
            </p:extLst>
          </p:nvPr>
        </p:nvGraphicFramePr>
        <p:xfrm>
          <a:off x="4217202" y="1090968"/>
          <a:ext cx="2087563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4" imgW="939600" imgH="241200" progId="">
                  <p:embed/>
                </p:oleObj>
              </mc:Choice>
              <mc:Fallback>
                <p:oleObj name="Equation" r:id="rId4" imgW="939600" imgH="24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202" y="1090968"/>
                        <a:ext cx="2087563" cy="519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6" name="Picture 7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6495" r="51547" b="61530"/>
          <a:stretch/>
        </p:blipFill>
        <p:spPr bwMode="auto">
          <a:xfrm>
            <a:off x="202208" y="3760890"/>
            <a:ext cx="8834288" cy="2376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FA0CBF-BE92-46CB-A2A1-62C0CA2B0810}" type="slidenum">
              <a:rPr lang="zh-CN" altLang="zh-CN" smtClean="0"/>
              <a:pPr>
                <a:defRPr/>
              </a:pPr>
              <a:t>60</a:t>
            </a:fld>
            <a:endParaRPr lang="zh-CN" altLang="zh-CN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2915"/>
              </p:ext>
            </p:extLst>
          </p:nvPr>
        </p:nvGraphicFramePr>
        <p:xfrm>
          <a:off x="1217612" y="1941513"/>
          <a:ext cx="5445331" cy="984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9" name="Equation" r:id="rId3" imgW="2108160" imgH="380880" progId="Equation.DSMT4">
                  <p:embed/>
                </p:oleObj>
              </mc:Choice>
              <mc:Fallback>
                <p:oleObj name="Equation" r:id="rId3" imgW="2108160" imgH="3808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2" y="1941513"/>
                        <a:ext cx="5445331" cy="9845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420094"/>
              </p:ext>
            </p:extLst>
          </p:nvPr>
        </p:nvGraphicFramePr>
        <p:xfrm>
          <a:off x="1266959" y="3995587"/>
          <a:ext cx="71913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0" name="Equation" r:id="rId5" imgW="2603160" imgH="533160" progId="Equation.DSMT4">
                  <p:embed/>
                </p:oleObj>
              </mc:Choice>
              <mc:Fallback>
                <p:oleObj name="Equation" r:id="rId5" imgW="2603160" imgH="533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959" y="3995587"/>
                        <a:ext cx="7191375" cy="147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35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FC18543-14CA-4893-87A9-D8478AD18855}" type="slidenum">
              <a:rPr lang="zh-CN" altLang="zh-CN" sz="1400" smtClean="0"/>
              <a:pPr/>
              <a:t>61</a:t>
            </a:fld>
            <a:endParaRPr lang="zh-CN" altLang="zh-CN" sz="1400" smtClean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B0F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Exercise</a:t>
            </a:r>
            <a:endParaRPr lang="zh-CN" altLang="zh-CN" sz="2800" b="1" dirty="0" smtClean="0">
              <a:solidFill>
                <a:srgbClr val="333399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Payments of 1000 are invested at the end of each year for 5 years.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payments earn interest at an annual effective rate of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10%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interest can be reinvested at an annual effective rate of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6%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in the first 4 years and at an annual effective rate of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i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there after.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amount in the fund at the end of 5 years is 6090.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Calculate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30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1298B0DD-FA8C-4D1B-A97D-924041FA5930}" type="slidenum">
              <a:rPr lang="zh-CN" altLang="zh-CN" sz="1400" smtClean="0">
                <a:latin typeface="+mn-lt"/>
              </a:rPr>
              <a:pPr/>
              <a:t>62</a:t>
            </a:fld>
            <a:endParaRPr lang="zh-CN" altLang="zh-CN" sz="1400" smtClean="0">
              <a:latin typeface="+mn-lt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779646"/>
            <a:ext cx="7761287" cy="637992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zh-CN" altLang="zh-CN" sz="28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Solution :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6624637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3"/>
          <a:stretch>
            <a:fillRect/>
          </a:stretch>
        </p:blipFill>
        <p:spPr bwMode="auto">
          <a:xfrm>
            <a:off x="827088" y="3141663"/>
            <a:ext cx="813752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149725"/>
            <a:ext cx="6992937" cy="89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095375" y="5465763"/>
            <a:ext cx="1750800" cy="55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2400" i="1" dirty="0">
                <a:latin typeface="+mn-lt"/>
              </a:rPr>
              <a:t>k </a:t>
            </a:r>
            <a:r>
              <a:rPr lang="zh-CN" altLang="zh-CN" sz="2400" dirty="0">
                <a:latin typeface="+mn-lt"/>
              </a:rPr>
              <a:t>= 10.51%</a:t>
            </a:r>
          </a:p>
        </p:txBody>
      </p:sp>
      <p:graphicFrame>
        <p:nvGraphicFramePr>
          <p:cNvPr id="276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835464"/>
              </p:ext>
            </p:extLst>
          </p:nvPr>
        </p:nvGraphicFramePr>
        <p:xfrm>
          <a:off x="3418274" y="5437684"/>
          <a:ext cx="51689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name="Equation" r:id="rId6" imgW="2412720" imgH="457200" progId="">
                  <p:embed/>
                </p:oleObj>
              </mc:Choice>
              <mc:Fallback>
                <p:oleObj name="Equation" r:id="rId6" imgW="2412720" imgH="457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8274" y="5437684"/>
                        <a:ext cx="5168900" cy="979487"/>
                      </a:xfrm>
                      <a:prstGeom prst="rect">
                        <a:avLst/>
                      </a:prstGeom>
                      <a:solidFill>
                        <a:srgbClr val="EDF6F7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900113" y="2205038"/>
            <a:ext cx="5112297" cy="55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2400" dirty="0">
                <a:latin typeface="+mn-lt"/>
              </a:rPr>
              <a:t>Hence, the interest payments are:</a:t>
            </a:r>
          </a:p>
        </p:txBody>
      </p:sp>
    </p:spTree>
    <p:extLst>
      <p:ext uri="{BB962C8B-B14F-4D97-AF65-F5344CB8AC3E}">
        <p14:creationId xmlns:p14="http://schemas.microsoft.com/office/powerpoint/2010/main" val="74346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utoUpdateAnimBg="0"/>
      <p:bldP spid="27656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83B73440-1500-4507-841B-6AB0A00D33FF}" type="slidenum">
              <a:rPr lang="zh-CN" altLang="zh-CN" sz="1400" smtClean="0"/>
              <a:pPr/>
              <a:t>63</a:t>
            </a:fld>
            <a:endParaRPr lang="zh-CN" altLang="zh-CN" sz="1400" smtClean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04302"/>
            <a:ext cx="8229600" cy="789140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B0F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Exercise</a:t>
            </a:r>
            <a:endParaRPr lang="zh-CN" altLang="zh-CN" sz="2800" b="1" dirty="0" smtClean="0">
              <a:solidFill>
                <a:srgbClr val="333399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6439" y="1797802"/>
            <a:ext cx="8229600" cy="4525962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buNone/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Eric deposits 12 into a fund at time 0 and an additional 12 into the same fund at time 10. 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fund credits interest at an annual effective rate of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i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Interest is payable annually and reinvested at an annual effective rate of 0.75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At time 20, the accumulated amount of the reinvested interest payments is equal to 64. 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Calculate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&gt; 0.</a:t>
            </a:r>
          </a:p>
        </p:txBody>
      </p:sp>
    </p:spTree>
    <p:extLst>
      <p:ext uri="{BB962C8B-B14F-4D97-AF65-F5344CB8AC3E}">
        <p14:creationId xmlns:p14="http://schemas.microsoft.com/office/powerpoint/2010/main" val="1445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12687B7C-B7E1-4018-A250-072F352A2B98}" type="slidenum">
              <a:rPr lang="zh-CN" altLang="zh-CN" sz="1400" smtClean="0"/>
              <a:pPr/>
              <a:t>64</a:t>
            </a:fld>
            <a:endParaRPr lang="zh-CN" altLang="zh-CN" sz="140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2" y="1221721"/>
            <a:ext cx="9073008" cy="133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900113" y="3336006"/>
            <a:ext cx="6214394" cy="5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dirty="0">
                <a:latin typeface="Times New Roman" pitchFamily="18" charset="0"/>
              </a:rPr>
              <a:t>The future value at time 20 of this cash flow is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579960"/>
              </p:ext>
            </p:extLst>
          </p:nvPr>
        </p:nvGraphicFramePr>
        <p:xfrm>
          <a:off x="282352" y="4755950"/>
          <a:ext cx="86502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3" name="Equation" r:id="rId4" imgW="2628720" imgH="241200" progId="">
                  <p:embed/>
                </p:oleObj>
              </mc:Choice>
              <mc:Fallback>
                <p:oleObj name="Equation" r:id="rId4" imgW="2628720" imgH="24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352" y="4755950"/>
                        <a:ext cx="8650288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47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FD874C1-7CCA-4C14-9B77-C02DFDB19283}" type="slidenum">
              <a:rPr lang="zh-CN" altLang="zh-CN" sz="1400" smtClean="0"/>
              <a:pPr/>
              <a:t>65</a:t>
            </a:fld>
            <a:endParaRPr lang="zh-CN" altLang="zh-CN" sz="1400" smtClean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B0F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Exercise</a:t>
            </a:r>
            <a:endParaRPr lang="zh-CN" altLang="zh-CN" sz="2800" b="1" dirty="0" smtClean="0">
              <a:solidFill>
                <a:srgbClr val="333399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 eaLnBrk="1" hangingPunct="1"/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Victor invests 300 into a bank account at the beginning of each year for 20 years. </a:t>
            </a:r>
          </a:p>
          <a:p>
            <a:pPr eaLnBrk="1" hangingPunct="1"/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account pays out interest at the end of every year at an annual effective interest rate of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. </a:t>
            </a:r>
          </a:p>
          <a:p>
            <a:pPr eaLnBrk="1" hangingPunct="1"/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interest is reinvested at an annual effective rate of (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/2). </a:t>
            </a:r>
          </a:p>
          <a:p>
            <a:pPr eaLnBrk="1" hangingPunct="1"/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yield rate on the entire investment over the 20 year period is 8% annual effective. </a:t>
            </a:r>
          </a:p>
          <a:p>
            <a:pPr eaLnBrk="1" hangingPunct="1"/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Determine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5504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FEAFCDC0-AC8F-4076-BBCC-88FA35965CBB}" type="slidenum">
              <a:rPr lang="zh-CN" altLang="zh-CN" sz="1400" smtClean="0">
                <a:latin typeface="+mn-lt"/>
              </a:rPr>
              <a:pPr/>
              <a:t>66</a:t>
            </a:fld>
            <a:endParaRPr lang="zh-CN" altLang="zh-CN" sz="1400" smtClean="0">
              <a:latin typeface="+mn-lt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548640"/>
            <a:ext cx="7993062" cy="500514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zh-CN" sz="2400" b="1" dirty="0" smtClean="0">
                <a:solidFill>
                  <a:srgbClr val="00B0F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Solution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8313" y="908050"/>
            <a:ext cx="81359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 b="1" dirty="0">
                <a:latin typeface="+mn-lt"/>
              </a:rPr>
              <a:t>Since the yield rate on the entire investment over the 20 year period is 8% annual effective, the accumulated value at the end of 20 years is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42780"/>
            <a:ext cx="2746614" cy="36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611188" y="2557100"/>
            <a:ext cx="813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 b="1" dirty="0">
                <a:latin typeface="+mn-lt"/>
                <a:ea typeface="Batang" pitchFamily="18" charset="-127"/>
              </a:rPr>
              <a:t>The cash flow of the interests is</a:t>
            </a: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7" y="3439637"/>
            <a:ext cx="7842394" cy="79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55650" y="4428564"/>
            <a:ext cx="72923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+mn-lt"/>
              </a:rPr>
              <a:t>So, the future value at time 20 of this </a:t>
            </a:r>
            <a:r>
              <a:rPr lang="zh-CN" altLang="zh-CN" b="1" dirty="0" smtClean="0">
                <a:latin typeface="+mn-lt"/>
              </a:rPr>
              <a:t>cas</a:t>
            </a:r>
            <a:r>
              <a:rPr lang="en-US" altLang="zh-CN" b="1" dirty="0" smtClean="0">
                <a:latin typeface="+mn-lt"/>
              </a:rPr>
              <a:t>h</a:t>
            </a:r>
            <a:r>
              <a:rPr lang="zh-CN" altLang="zh-CN" b="1" dirty="0" smtClean="0">
                <a:latin typeface="+mn-lt"/>
              </a:rPr>
              <a:t>flow </a:t>
            </a:r>
            <a:r>
              <a:rPr lang="zh-CN" altLang="zh-CN" b="1" dirty="0">
                <a:latin typeface="+mn-lt"/>
              </a:rPr>
              <a:t>is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644481"/>
              </p:ext>
            </p:extLst>
          </p:nvPr>
        </p:nvGraphicFramePr>
        <p:xfrm>
          <a:off x="755650" y="5580692"/>
          <a:ext cx="7920880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name="Equation" r:id="rId5" imgW="3492360" imgH="253800" progId="">
                  <p:embed/>
                </p:oleObj>
              </mc:Choice>
              <mc:Fallback>
                <p:oleObj name="Equation" r:id="rId5" imgW="3492360" imgH="253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580692"/>
                        <a:ext cx="7920880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25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  <p:bldP spid="31749" grpId="0" autoUpdateAnimBg="0"/>
      <p:bldP spid="31751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39B3FDFB-062F-4390-A5B0-146A2BCB3572}" type="slidenum">
              <a:rPr lang="zh-CN" altLang="zh-CN" sz="1400" smtClean="0">
                <a:latin typeface="+mn-lt"/>
              </a:rPr>
              <a:pPr/>
              <a:t>67</a:t>
            </a:fld>
            <a:endParaRPr lang="zh-CN" altLang="zh-CN" sz="1400" smtClean="0">
              <a:latin typeface="+mn-lt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76451" y="476769"/>
            <a:ext cx="8229600" cy="922114"/>
          </a:xfrm>
        </p:spPr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B0F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Exercise</a:t>
            </a:r>
            <a:endParaRPr lang="zh-CN" altLang="zh-CN" sz="2800" b="1" dirty="0" smtClean="0">
              <a:solidFill>
                <a:srgbClr val="333399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129" y="1053099"/>
            <a:ext cx="8856984" cy="5184775"/>
          </a:xfrm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Susan invests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at the end of each year for seven years at an annual effective interest rate of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5%.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interest credited at the end of each year is reinvested at an annual effective rate of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6%.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accumulated value at the end of seven years is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. 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Lori invests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at the end of each year for 14 years at an annual effective interest rate of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2.5%. 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interest credited at the end of each year is reinvested at an annual effective rate of </a:t>
            </a:r>
            <a:r>
              <a:rPr lang="zh-CN" altLang="zh-CN" sz="2400" b="1" dirty="0" smtClean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3%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 The accumulated value at the end of 14 years is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. 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Calculate 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zh-CN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40107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B965E9BD-527A-4CBF-894A-E3C996CFA3DB}" type="slidenum">
              <a:rPr lang="zh-CN" altLang="zh-CN" sz="1400" smtClean="0"/>
              <a:pPr/>
              <a:t>68</a:t>
            </a:fld>
            <a:endParaRPr lang="zh-CN" altLang="zh-CN" sz="1400" smtClean="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645361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00B0F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Solution</a:t>
            </a:r>
            <a:endParaRPr lang="zh-CN" altLang="zh-CN" sz="2800" b="1" dirty="0" smtClean="0">
              <a:solidFill>
                <a:srgbClr val="333399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539750" y="1308413"/>
            <a:ext cx="8280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 dirty="0">
                <a:latin typeface="+mn-lt"/>
              </a:rPr>
              <a:t>We may assume that </a:t>
            </a:r>
            <a:r>
              <a:rPr lang="zh-CN" altLang="zh-CN" i="1" dirty="0">
                <a:latin typeface="+mn-lt"/>
              </a:rPr>
              <a:t>Z</a:t>
            </a:r>
            <a:r>
              <a:rPr lang="zh-CN" altLang="zh-CN" dirty="0">
                <a:latin typeface="+mn-lt"/>
              </a:rPr>
              <a:t> = 1. Susan’s accumulated value consists of her $7 invested plus the cashflow for her interest. The cashflow of her interest payments are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4"/>
          <a:stretch>
            <a:fillRect/>
          </a:stretch>
        </p:blipFill>
        <p:spPr bwMode="auto">
          <a:xfrm>
            <a:off x="1476375" y="3098750"/>
            <a:ext cx="501015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755650" y="3749625"/>
            <a:ext cx="59522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dirty="0">
                <a:latin typeface="+mn-lt"/>
                <a:ea typeface="Batang" pitchFamily="18" charset="-127"/>
              </a:rPr>
              <a:t>The accumulated value of this cash flow is</a:t>
            </a: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684213" y="5475238"/>
            <a:ext cx="7704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 dirty="0">
                <a:latin typeface="+mn-lt"/>
              </a:rPr>
              <a:t>So, Susan’s accumulated value is </a:t>
            </a:r>
            <a:r>
              <a:rPr lang="zh-CN" altLang="zh-CN" i="1" dirty="0">
                <a:latin typeface="+mn-lt"/>
              </a:rPr>
              <a:t>X</a:t>
            </a:r>
            <a:r>
              <a:rPr lang="zh-CN" altLang="zh-CN" dirty="0">
                <a:latin typeface="+mn-lt"/>
              </a:rPr>
              <a:t> = 8.1653.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181870"/>
              </p:ext>
            </p:extLst>
          </p:nvPr>
        </p:nvGraphicFramePr>
        <p:xfrm>
          <a:off x="1115616" y="4611439"/>
          <a:ext cx="61356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Equation" r:id="rId4" imgW="2705040" imgH="253800" progId="">
                  <p:embed/>
                </p:oleObj>
              </mc:Choice>
              <mc:Fallback>
                <p:oleObj name="Equation" r:id="rId4" imgW="2705040" imgH="253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611439"/>
                        <a:ext cx="6135688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78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utoUpdateAnimBg="0"/>
      <p:bldP spid="36869" grpId="0" autoUpdateAnimBg="0"/>
      <p:bldP spid="36871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fld id="{273E2400-DFD6-4AEA-AF9F-48FCC5D55527}" type="slidenum">
              <a:rPr lang="zh-CN" altLang="zh-CN" sz="1400" smtClean="0">
                <a:latin typeface="+mn-lt"/>
              </a:rPr>
              <a:pPr>
                <a:buNone/>
              </a:pPr>
              <a:t>69</a:t>
            </a:fld>
            <a:endParaRPr lang="zh-CN" altLang="zh-CN" sz="1400" smtClean="0">
              <a:latin typeface="+mn-lt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6" y="2093703"/>
            <a:ext cx="7200900" cy="118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98525" y="3274803"/>
            <a:ext cx="6404317" cy="55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dirty="0">
                <a:latin typeface="+mn-lt"/>
              </a:rPr>
              <a:t>The accumulated value of this cash flow is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698525" y="5306144"/>
            <a:ext cx="77104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zh-CN" dirty="0">
                <a:latin typeface="+mn-lt"/>
              </a:rPr>
              <a:t>So, Susan’s accumulated value is </a:t>
            </a:r>
            <a:r>
              <a:rPr lang="zh-CN" altLang="zh-CN" i="1" dirty="0">
                <a:latin typeface="+mn-lt"/>
              </a:rPr>
              <a:t>Y</a:t>
            </a:r>
            <a:r>
              <a:rPr lang="zh-CN" altLang="zh-CN" dirty="0">
                <a:latin typeface="+mn-lt"/>
              </a:rPr>
              <a:t> = 16.5719.</a:t>
            </a:r>
          </a:p>
          <a:p>
            <a:pPr>
              <a:buNone/>
            </a:pPr>
            <a:r>
              <a:rPr lang="zh-CN" altLang="zh-CN" dirty="0">
                <a:latin typeface="+mn-lt"/>
              </a:rPr>
              <a:t>We have that </a:t>
            </a:r>
            <a:r>
              <a:rPr lang="zh-CN" altLang="zh-CN" i="1" dirty="0">
                <a:latin typeface="+mn-lt"/>
              </a:rPr>
              <a:t>Y/X</a:t>
            </a:r>
            <a:r>
              <a:rPr lang="zh-CN" altLang="zh-CN" dirty="0">
                <a:latin typeface="+mn-lt"/>
              </a:rPr>
              <a:t> = 2.0296.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250825" y="545048"/>
            <a:ext cx="8605838" cy="158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None/>
            </a:pPr>
            <a:r>
              <a:rPr lang="zh-CN" altLang="zh-CN" dirty="0">
                <a:latin typeface="+mn-lt"/>
              </a:rPr>
              <a:t>Lori’s accumulated value consists of her $14 invested plus the cash flow for her interest. The cash flow of her interest payments are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615541"/>
              </p:ext>
            </p:extLst>
          </p:nvPr>
        </p:nvGraphicFramePr>
        <p:xfrm>
          <a:off x="753036" y="4280292"/>
          <a:ext cx="7601415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5" name="Equation" r:id="rId4" imgW="2971800" imgH="253800" progId="">
                  <p:embed/>
                </p:oleObj>
              </mc:Choice>
              <mc:Fallback>
                <p:oleObj name="Equation" r:id="rId4" imgW="2971800" imgH="253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036" y="4280292"/>
                        <a:ext cx="7601415" cy="64807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330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893" grpId="0" autoUpdateAnimBg="0"/>
      <p:bldP spid="3789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" y="1365012"/>
            <a:ext cx="8855242" cy="3456979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Project </a:t>
            </a:r>
            <a:r>
              <a:rPr lang="zh-CN" altLang="en-US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requires an investment of 4000 at time 0. The investment pays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000 at time 1 and 4000 at time 2.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Project</a:t>
            </a:r>
            <a:r>
              <a:rPr lang="zh-CN" altLang="en-US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Q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requires an investment of </a:t>
            </a:r>
            <a:r>
              <a:rPr lang="zh-CN" altLang="en-US" sz="24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at time 2. The investment pays 2000 at time 0 and 4000 at time 1. </a:t>
            </a:r>
            <a:endParaRPr lang="en-US" altLang="zh-CN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net present values of the two projects are equal at an interest rate of 10%.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Calculate </a:t>
            </a:r>
            <a:r>
              <a:rPr lang="en-US" altLang="zh-CN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the yield rate of project Q.</a:t>
            </a:r>
          </a:p>
          <a:p>
            <a:pPr eaLnBrk="1" hangingPunct="1">
              <a:lnSpc>
                <a:spcPct val="125000"/>
              </a:lnSpc>
            </a:pPr>
            <a:endParaRPr lang="pt-BR" altLang="en-US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pt-BR" altLang="en-US" sz="24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en-US" sz="2400" b="1" dirty="0" smtClean="0"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 b="1" dirty="0" smtClean="0">
                <a:solidFill>
                  <a:srgbClr val="333399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Example 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495363"/>
              </p:ext>
            </p:extLst>
          </p:nvPr>
        </p:nvGraphicFramePr>
        <p:xfrm>
          <a:off x="1226125" y="5095772"/>
          <a:ext cx="676875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524000"/>
                <a:gridCol w="1848544"/>
                <a:gridCol w="18722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-4000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itchFamily="18" charset="0"/>
                          <a:cs typeface="Times New Roman" pitchFamily="18" charset="0"/>
                        </a:rPr>
                        <a:t>-x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6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B5FE345-B7CA-4120-9B5C-07E675E974C9}" type="slidenum">
              <a:rPr lang="zh-CN" altLang="zh-CN" sz="1400" smtClean="0"/>
              <a:pPr/>
              <a:t>70</a:t>
            </a:fld>
            <a:endParaRPr lang="zh-CN" altLang="zh-CN" sz="140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981075"/>
            <a:ext cx="8229600" cy="86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zh-CN" sz="3000" b="1" dirty="0" smtClean="0">
                <a:solidFill>
                  <a:srgbClr val="0070C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Exercise:</a:t>
            </a:r>
          </a:p>
        </p:txBody>
      </p:sp>
      <p:sp>
        <p:nvSpPr>
          <p:cNvPr id="67588" name="Rectangle 3"/>
          <p:cNvSpPr>
            <a:spLocks noChangeArrowheads="1"/>
          </p:cNvSpPr>
          <p:nvPr/>
        </p:nvSpPr>
        <p:spPr bwMode="auto">
          <a:xfrm>
            <a:off x="611188" y="2060575"/>
            <a:ext cx="73453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zh-CN" altLang="zh-CN" dirty="0">
                <a:latin typeface="+mn-lt"/>
              </a:rPr>
              <a:t>You are given the following information about the activity in two different investment accounts: </a:t>
            </a:r>
          </a:p>
        </p:txBody>
      </p:sp>
    </p:spTree>
    <p:extLst>
      <p:ext uri="{BB962C8B-B14F-4D97-AF65-F5344CB8AC3E}">
        <p14:creationId xmlns:p14="http://schemas.microsoft.com/office/powerpoint/2010/main" val="33908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060666"/>
              </p:ext>
            </p:extLst>
          </p:nvPr>
        </p:nvGraphicFramePr>
        <p:xfrm>
          <a:off x="395288" y="3280388"/>
          <a:ext cx="8424862" cy="2335213"/>
        </p:xfrm>
        <a:graphic>
          <a:graphicData uri="http://schemas.openxmlformats.org/drawingml/2006/table">
            <a:tbl>
              <a:tblPr/>
              <a:tblGrid>
                <a:gridCol w="2447925"/>
                <a:gridCol w="2790825"/>
                <a:gridCol w="1416050"/>
                <a:gridCol w="1770062"/>
              </a:tblGrid>
              <a:tr h="381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Account 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810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Date 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Fund value before activity 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Activity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21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Deposit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Withdrawal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January 1,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20013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100.0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July 1,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2013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125.0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December 31,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20013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105.8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642" name="Rectangle 33"/>
          <p:cNvSpPr>
            <a:spLocks noGrp="1" noChangeArrowheads="1"/>
          </p:cNvSpPr>
          <p:nvPr>
            <p:ph type="body" sz="half" idx="1"/>
          </p:nvPr>
        </p:nvSpPr>
        <p:spPr>
          <a:xfrm>
            <a:off x="38502" y="5672450"/>
            <a:ext cx="9076623" cy="892175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None/>
            </a:pP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   During </a:t>
            </a:r>
            <a:r>
              <a:rPr lang="en-US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, the dollar-weighted return for investment account </a:t>
            </a:r>
            <a:r>
              <a:rPr lang="zh-CN" altLang="zh-CN" sz="20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equals the time-weighted return for investment account </a:t>
            </a:r>
            <a:r>
              <a:rPr lang="zh-CN" altLang="zh-CN" sz="20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, which equals </a:t>
            </a:r>
            <a:r>
              <a:rPr lang="zh-CN" altLang="zh-CN" sz="20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 Calculate </a:t>
            </a:r>
            <a:r>
              <a:rPr lang="zh-CN" altLang="zh-CN" sz="2000" b="1" i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70690" name="Group 3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1979321"/>
              </p:ext>
            </p:extLst>
          </p:nvPr>
        </p:nvGraphicFramePr>
        <p:xfrm>
          <a:off x="395288" y="472100"/>
          <a:ext cx="8424862" cy="2667000"/>
        </p:xfrm>
        <a:graphic>
          <a:graphicData uri="http://schemas.openxmlformats.org/drawingml/2006/table">
            <a:tbl>
              <a:tblPr/>
              <a:tblGrid>
                <a:gridCol w="2447925"/>
                <a:gridCol w="2847975"/>
                <a:gridCol w="1357312"/>
                <a:gridCol w="1771650"/>
              </a:tblGrid>
              <a:tr h="381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Account 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941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Date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Fund value before activity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Deposit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Withdrawal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January 1,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2013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100.0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July 1,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2013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125.0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October 1,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2013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110.0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December 31,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2013</a:t>
                      </a: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125.0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6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755650" y="1125538"/>
            <a:ext cx="7056438" cy="5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buNone/>
            </a:pPr>
            <a:r>
              <a:rPr lang="zh-CN" altLang="zh-CN" dirty="0">
                <a:latin typeface="Times New Roman" pitchFamily="18" charset="0"/>
              </a:rPr>
              <a:t>Amount of interest </a:t>
            </a:r>
            <a:r>
              <a:rPr lang="zh-CN" altLang="zh-CN" i="1" dirty="0">
                <a:latin typeface="Times New Roman" pitchFamily="18" charset="0"/>
              </a:rPr>
              <a:t>I</a:t>
            </a:r>
            <a:r>
              <a:rPr lang="zh-CN" altLang="zh-CN" dirty="0">
                <a:latin typeface="Times New Roman" pitchFamily="18" charset="0"/>
              </a:rPr>
              <a:t> = 125 – 100 – 2</a:t>
            </a:r>
            <a:r>
              <a:rPr lang="zh-CN" altLang="zh-CN" i="1" dirty="0">
                <a:latin typeface="Times New Roman" pitchFamily="18" charset="0"/>
              </a:rPr>
              <a:t>x</a:t>
            </a:r>
            <a:r>
              <a:rPr lang="zh-CN" altLang="zh-CN" dirty="0">
                <a:latin typeface="Times New Roman" pitchFamily="18" charset="0"/>
              </a:rPr>
              <a:t> + </a:t>
            </a:r>
            <a:r>
              <a:rPr lang="zh-CN" altLang="zh-CN" i="1" dirty="0">
                <a:latin typeface="Times New Roman" pitchFamily="18" charset="0"/>
              </a:rPr>
              <a:t>x</a:t>
            </a:r>
            <a:r>
              <a:rPr lang="zh-CN" altLang="zh-CN" dirty="0">
                <a:latin typeface="Times New Roman" pitchFamily="18" charset="0"/>
              </a:rPr>
              <a:t> = 25 – </a:t>
            </a:r>
            <a:r>
              <a:rPr lang="zh-CN" altLang="zh-CN" i="1" dirty="0">
                <a:latin typeface="Times New Roman" pitchFamily="18" charset="0"/>
              </a:rPr>
              <a:t>x</a:t>
            </a:r>
          </a:p>
        </p:txBody>
      </p:sp>
      <p:graphicFrame>
        <p:nvGraphicFramePr>
          <p:cNvPr id="71683" name="Object 3"/>
          <p:cNvGraphicFramePr>
            <a:graphicFrameLocks noChangeAspect="1"/>
          </p:cNvGraphicFramePr>
          <p:nvPr/>
        </p:nvGraphicFramePr>
        <p:xfrm>
          <a:off x="1187450" y="1916113"/>
          <a:ext cx="38893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0" r:id="rId3" imgW="2171700" imgH="622300" progId="">
                  <p:embed/>
                </p:oleObj>
              </mc:Choice>
              <mc:Fallback>
                <p:oleObj r:id="rId3" imgW="2171700" imgH="6223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16113"/>
                        <a:ext cx="3889375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6588125" y="2060575"/>
          <a:ext cx="197961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1" r:id="rId5" imgW="978325" imgH="393871" progId="">
                  <p:embed/>
                </p:oleObj>
              </mc:Choice>
              <mc:Fallback>
                <p:oleObj r:id="rId5" imgW="978325" imgH="39387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060575"/>
                        <a:ext cx="1979613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5651500" y="2349500"/>
            <a:ext cx="433388" cy="287338"/>
          </a:xfrm>
          <a:prstGeom prst="rightArrow">
            <a:avLst>
              <a:gd name="adj1" fmla="val 50000"/>
              <a:gd name="adj2" fmla="val 3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468313" y="3284538"/>
            <a:ext cx="2570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zh-CN" b="1">
                <a:solidFill>
                  <a:srgbClr val="0033CC"/>
                </a:solidFill>
                <a:latin typeface="Times New Roman" pitchFamily="18" charset="0"/>
              </a:rPr>
              <a:t>For account </a:t>
            </a:r>
            <a:r>
              <a:rPr lang="zh-CN" altLang="zh-CN" b="1" i="1">
                <a:solidFill>
                  <a:srgbClr val="0033CC"/>
                </a:solidFill>
                <a:latin typeface="Times New Roman" pitchFamily="18" charset="0"/>
              </a:rPr>
              <a:t>L</a:t>
            </a:r>
            <a:r>
              <a:rPr lang="zh-CN" altLang="zh-CN" b="1">
                <a:solidFill>
                  <a:srgbClr val="0033CC"/>
                </a:solidFill>
                <a:latin typeface="Times New Roman" pitchFamily="18" charset="0"/>
              </a:rPr>
              <a:t>:</a:t>
            </a:r>
          </a:p>
        </p:txBody>
      </p:sp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1116013" y="4149725"/>
          <a:ext cx="36734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2" r:id="rId7" imgW="1930400" imgH="393700" progId="">
                  <p:embed/>
                </p:oleObj>
              </mc:Choice>
              <mc:Fallback>
                <p:oleObj r:id="rId7" imgW="1930400" imgH="3937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149725"/>
                        <a:ext cx="3673475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1042988" y="5373688"/>
            <a:ext cx="418704" cy="42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sz="1800"/>
              <a:t>So</a:t>
            </a:r>
          </a:p>
        </p:txBody>
      </p:sp>
      <p:graphicFrame>
        <p:nvGraphicFramePr>
          <p:cNvPr id="716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291212"/>
              </p:ext>
            </p:extLst>
          </p:nvPr>
        </p:nvGraphicFramePr>
        <p:xfrm>
          <a:off x="2051050" y="5229225"/>
          <a:ext cx="237648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3" r:id="rId9" imgW="1092674" imgH="393871" progId="">
                  <p:embed/>
                </p:oleObj>
              </mc:Choice>
              <mc:Fallback>
                <p:oleObj r:id="rId9" imgW="1092674" imgH="39387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229225"/>
                        <a:ext cx="2376488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0" name="AutoShape 10"/>
          <p:cNvSpPr>
            <a:spLocks noChangeArrowheads="1"/>
          </p:cNvSpPr>
          <p:nvPr/>
        </p:nvSpPr>
        <p:spPr bwMode="auto">
          <a:xfrm>
            <a:off x="5076825" y="5516563"/>
            <a:ext cx="433388" cy="287337"/>
          </a:xfrm>
          <a:prstGeom prst="rightArrow">
            <a:avLst>
              <a:gd name="adj1" fmla="val 50000"/>
              <a:gd name="adj2" fmla="val 3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71691" name="Text Box 11"/>
          <p:cNvSpPr txBox="1">
            <a:spLocks noChangeArrowheads="1"/>
          </p:cNvSpPr>
          <p:nvPr/>
        </p:nvSpPr>
        <p:spPr bwMode="auto">
          <a:xfrm>
            <a:off x="6300788" y="5516563"/>
            <a:ext cx="974947" cy="5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2400" i="1" dirty="0">
                <a:latin typeface="Times New Roman" pitchFamily="18" charset="0"/>
              </a:rPr>
              <a:t>x </a:t>
            </a:r>
            <a:r>
              <a:rPr lang="zh-CN" altLang="zh-CN" sz="2400" dirty="0">
                <a:latin typeface="Times New Roman" pitchFamily="18" charset="0"/>
              </a:rPr>
              <a:t>= 10</a:t>
            </a:r>
          </a:p>
        </p:txBody>
      </p:sp>
      <p:sp>
        <p:nvSpPr>
          <p:cNvPr id="71692" name="Text Box 12"/>
          <p:cNvSpPr txBox="1">
            <a:spLocks noChangeArrowheads="1"/>
          </p:cNvSpPr>
          <p:nvPr/>
        </p:nvSpPr>
        <p:spPr bwMode="auto">
          <a:xfrm>
            <a:off x="6300788" y="6092825"/>
            <a:ext cx="1213794" cy="5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zh-CN" sz="2400" i="1">
                <a:latin typeface="Times New Roman" pitchFamily="18" charset="0"/>
              </a:rPr>
              <a:t>i</a:t>
            </a:r>
            <a:r>
              <a:rPr lang="zh-CN" altLang="zh-CN" sz="2400">
                <a:latin typeface="Times New Roman" pitchFamily="18" charset="0"/>
              </a:rPr>
              <a:t> = 15%</a:t>
            </a:r>
          </a:p>
        </p:txBody>
      </p:sp>
      <p:sp>
        <p:nvSpPr>
          <p:cNvPr id="69646" name="Rectangle 13"/>
          <p:cNvSpPr>
            <a:spLocks noChangeArrowheads="1"/>
          </p:cNvSpPr>
          <p:nvPr/>
        </p:nvSpPr>
        <p:spPr bwMode="auto">
          <a:xfrm>
            <a:off x="328613" y="549275"/>
            <a:ext cx="2606034" cy="5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zh-CN" altLang="zh-CN" b="1" dirty="0">
                <a:solidFill>
                  <a:srgbClr val="0033CC"/>
                </a:solidFill>
                <a:latin typeface="Times New Roman" pitchFamily="18" charset="0"/>
              </a:rPr>
              <a:t>For account </a:t>
            </a:r>
            <a:r>
              <a:rPr lang="zh-CN" altLang="zh-CN" b="1" i="1" dirty="0">
                <a:solidFill>
                  <a:srgbClr val="0033CC"/>
                </a:solidFill>
                <a:latin typeface="Times New Roman" pitchFamily="18" charset="0"/>
              </a:rPr>
              <a:t>K</a:t>
            </a:r>
            <a:r>
              <a:rPr lang="zh-CN" altLang="zh-CN" b="1" dirty="0">
                <a:solidFill>
                  <a:srgbClr val="0033CC"/>
                </a:solidFill>
                <a:latin typeface="Times New Roman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7049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 autoUpdateAnimBg="0"/>
      <p:bldP spid="71685" grpId="0" animBg="1"/>
      <p:bldP spid="71686" grpId="0" autoUpdateAnimBg="0"/>
      <p:bldP spid="71688" grpId="0" autoUpdateAnimBg="0"/>
      <p:bldP spid="71690" grpId="0" animBg="1"/>
      <p:bldP spid="71691" grpId="0" autoUpdateAnimBg="0"/>
      <p:bldP spid="7169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BBE27F08-E3E8-4879-805B-F33227D3C4B1}" type="slidenum">
              <a:rPr lang="zh-CN" altLang="zh-CN" sz="1400" smtClean="0"/>
              <a:pPr/>
              <a:t>8</a:t>
            </a:fld>
            <a:endParaRPr lang="zh-CN" altLang="zh-CN" sz="1400" smtClean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zh-CN" sz="2400" b="1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Solution:</a:t>
            </a:r>
            <a:r>
              <a:rPr lang="zh-CN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012801"/>
              </p:ext>
            </p:extLst>
          </p:nvPr>
        </p:nvGraphicFramePr>
        <p:xfrm>
          <a:off x="650061" y="2008817"/>
          <a:ext cx="6928501" cy="106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" name="Equation" r:id="rId3" imgW="2806560" imgH="431640" progId="">
                  <p:embed/>
                </p:oleObj>
              </mc:Choice>
              <mc:Fallback>
                <p:oleObj name="Equation" r:id="rId3" imgW="2806560" imgH="431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61" y="2008817"/>
                        <a:ext cx="6928501" cy="10668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168861"/>
              </p:ext>
            </p:extLst>
          </p:nvPr>
        </p:nvGraphicFramePr>
        <p:xfrm>
          <a:off x="568428" y="3378016"/>
          <a:ext cx="658971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" name="Equation" r:id="rId5" imgW="2717640" imgH="228600" progId="Equation.DSMT4">
                  <p:embed/>
                </p:oleObj>
              </mc:Choice>
              <mc:Fallback>
                <p:oleObj name="Equation" r:id="rId5" imgW="271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28" y="3378016"/>
                        <a:ext cx="6589713" cy="554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6" t="43228" r="18984" b="36903"/>
          <a:stretch/>
        </p:blipFill>
        <p:spPr bwMode="auto">
          <a:xfrm>
            <a:off x="325945" y="4286983"/>
            <a:ext cx="8496944" cy="2088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88837"/>
              </p:ext>
            </p:extLst>
          </p:nvPr>
        </p:nvGraphicFramePr>
        <p:xfrm>
          <a:off x="2129143" y="693785"/>
          <a:ext cx="676875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524000"/>
                <a:gridCol w="1848544"/>
                <a:gridCol w="18722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-4000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>
                          <a:latin typeface="Times New Roman" pitchFamily="18" charset="0"/>
                          <a:cs typeface="Times New Roman" pitchFamily="18" charset="0"/>
                        </a:rPr>
                        <a:t>-x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3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FA0CBF-BE92-46CB-A2A1-62C0CA2B0810}" type="slidenum">
              <a:rPr lang="zh-CN" altLang="zh-CN" smtClean="0"/>
              <a:pPr>
                <a:defRPr/>
              </a:pPr>
              <a:t>9</a:t>
            </a:fld>
            <a:endParaRPr lang="zh-CN" altLang="zh-CN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3528" y="1772816"/>
            <a:ext cx="8569325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Consolas"/>
                <a:ea typeface="宋体"/>
                <a:cs typeface="Times New Roman"/>
              </a:rPr>
              <a:t>f =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function(x) {</a:t>
            </a:r>
            <a:br>
              <a:rPr lang="en-US" altLang="zh-CN" sz="1200" dirty="0">
                <a:latin typeface="Consolas"/>
                <a:ea typeface="宋体"/>
                <a:cs typeface="Times New Roman"/>
              </a:rPr>
            </a:br>
            <a:r>
              <a:rPr lang="en-US" altLang="zh-CN" sz="1200" dirty="0">
                <a:latin typeface="Consolas"/>
                <a:ea typeface="宋体"/>
                <a:cs typeface="Times New Roman"/>
              </a:rPr>
              <a:t>    v =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1.1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^(-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1200" dirty="0">
                <a:latin typeface="Consolas"/>
                <a:ea typeface="宋体"/>
                <a:cs typeface="Times New Roman"/>
              </a:rPr>
            </a:br>
            <a:r>
              <a:rPr lang="en-US" altLang="zh-CN" sz="1200" dirty="0">
                <a:latin typeface="Consolas"/>
                <a:ea typeface="宋体"/>
                <a:cs typeface="Times New Roman"/>
              </a:rPr>
              <a:t>    -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4000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+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1000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*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v +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4000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*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 err="1">
                <a:latin typeface="Consolas"/>
                <a:ea typeface="宋体"/>
                <a:cs typeface="Times New Roman"/>
              </a:rPr>
              <a:t>v^</a:t>
            </a:r>
            <a:r>
              <a:rPr lang="en-US" altLang="zh-CN" sz="1200" dirty="0" err="1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-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2000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-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4000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*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v +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x *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 err="1">
                <a:latin typeface="Consolas"/>
                <a:ea typeface="宋体"/>
                <a:cs typeface="Times New Roman"/>
              </a:rPr>
              <a:t>v^</a:t>
            </a:r>
            <a:r>
              <a:rPr lang="en-US" altLang="zh-CN" sz="1200" dirty="0" err="1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1200" dirty="0">
                <a:latin typeface="Consolas"/>
                <a:ea typeface="宋体"/>
                <a:cs typeface="Times New Roman"/>
              </a:rPr>
            </a:br>
            <a:r>
              <a:rPr lang="en-US" altLang="zh-CN" sz="1200" dirty="0">
                <a:latin typeface="Consolas"/>
                <a:ea typeface="宋体"/>
                <a:cs typeface="Times New Roman"/>
              </a:rPr>
              <a:t>}</a:t>
            </a:r>
            <a:br>
              <a:rPr lang="en-US" altLang="zh-CN" sz="1200" dirty="0">
                <a:latin typeface="Consolas"/>
                <a:ea typeface="宋体"/>
                <a:cs typeface="Times New Roman"/>
              </a:rPr>
            </a:br>
            <a:r>
              <a:rPr lang="en-US" altLang="zh-CN" sz="1200" dirty="0" err="1">
                <a:latin typeface="Consolas"/>
                <a:ea typeface="宋体"/>
                <a:cs typeface="Times New Roman"/>
              </a:rPr>
              <a:t>x0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uniroot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(f, </a:t>
            </a:r>
            <a:r>
              <a:rPr lang="en-US" altLang="zh-CN" sz="1200" b="1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c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10000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))$root</a:t>
            </a:r>
            <a:br>
              <a:rPr lang="en-US" altLang="zh-CN" sz="1200" dirty="0">
                <a:latin typeface="Consolas"/>
                <a:ea typeface="宋体"/>
                <a:cs typeface="Times New Roman"/>
              </a:rPr>
            </a:br>
            <a:r>
              <a:rPr lang="en-US" altLang="zh-CN" sz="1200" dirty="0" err="1">
                <a:latin typeface="Consolas"/>
                <a:ea typeface="宋体"/>
                <a:cs typeface="Times New Roman"/>
              </a:rPr>
              <a:t>x0</a:t>
            </a:r>
            <a:endParaRPr lang="zh-CN" altLang="zh-CN" sz="1200" dirty="0">
              <a:latin typeface="Consolas"/>
              <a:ea typeface="宋体"/>
              <a:cs typeface="Times New Roman"/>
            </a:endParaRPr>
          </a:p>
          <a:p>
            <a:pPr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latin typeface="Consolas"/>
                <a:ea typeface="宋体"/>
                <a:cs typeface="Times New Roman"/>
              </a:rPr>
              <a:t>## [1] 6560</a:t>
            </a:r>
            <a:endParaRPr lang="zh-CN" altLang="zh-CN" sz="1200" dirty="0">
              <a:latin typeface="Consolas"/>
              <a:ea typeface="宋体"/>
              <a:cs typeface="Times New Roman"/>
            </a:endParaRPr>
          </a:p>
          <a:p>
            <a:pPr latinLnBrk="1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 smtClean="0">
              <a:latin typeface="Consolas"/>
              <a:ea typeface="宋体"/>
              <a:cs typeface="Times New Roman"/>
            </a:endParaRPr>
          </a:p>
          <a:p>
            <a:pPr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 err="1" smtClean="0">
                <a:latin typeface="Consolas"/>
                <a:ea typeface="宋体"/>
                <a:cs typeface="Times New Roman"/>
              </a:rPr>
              <a:t>f2</a:t>
            </a:r>
            <a:r>
              <a:rPr lang="en-US" altLang="zh-CN" sz="1200" dirty="0" smtClean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=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function(</a:t>
            </a:r>
            <a:r>
              <a:rPr lang="en-US" altLang="zh-CN" sz="1200" dirty="0" err="1">
                <a:latin typeface="Consolas"/>
                <a:ea typeface="宋体"/>
                <a:cs typeface="Times New Roman"/>
              </a:rPr>
              <a:t>i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) {</a:t>
            </a:r>
            <a:br>
              <a:rPr lang="en-US" altLang="zh-CN" sz="1200" dirty="0">
                <a:latin typeface="Consolas"/>
                <a:ea typeface="宋体"/>
                <a:cs typeface="Times New Roman"/>
              </a:rPr>
            </a:br>
            <a:r>
              <a:rPr lang="en-US" altLang="zh-CN" sz="1200" dirty="0">
                <a:latin typeface="Consolas"/>
                <a:ea typeface="宋体"/>
                <a:cs typeface="Times New Roman"/>
              </a:rPr>
              <a:t>    v =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/(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+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 err="1">
                <a:latin typeface="Consolas"/>
                <a:ea typeface="宋体"/>
                <a:cs typeface="Times New Roman"/>
              </a:rPr>
              <a:t>i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1200" dirty="0">
                <a:latin typeface="Consolas"/>
                <a:ea typeface="宋体"/>
                <a:cs typeface="Times New Roman"/>
              </a:rPr>
            </a:br>
            <a:r>
              <a:rPr lang="en-US" altLang="zh-CN" sz="1200" dirty="0">
                <a:latin typeface="Consolas"/>
                <a:ea typeface="宋体"/>
                <a:cs typeface="Times New Roman"/>
              </a:rPr>
              <a:t>   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2000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+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4000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*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v -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 err="1">
                <a:latin typeface="Consolas"/>
                <a:ea typeface="宋体"/>
                <a:cs typeface="Times New Roman"/>
              </a:rPr>
              <a:t>x0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 *</a:t>
            </a:r>
            <a:r>
              <a:rPr lang="en-US" altLang="zh-CN" sz="12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1200" dirty="0" err="1">
                <a:latin typeface="Consolas"/>
                <a:ea typeface="宋体"/>
                <a:cs typeface="Times New Roman"/>
              </a:rPr>
              <a:t>v^</a:t>
            </a:r>
            <a:r>
              <a:rPr lang="en-US" altLang="zh-CN" sz="1200" dirty="0" err="1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1200" dirty="0">
                <a:latin typeface="Consolas"/>
                <a:ea typeface="宋体"/>
                <a:cs typeface="Times New Roman"/>
              </a:rPr>
            </a:br>
            <a:r>
              <a:rPr lang="en-US" altLang="zh-CN" sz="1200" dirty="0">
                <a:latin typeface="Consolas"/>
                <a:ea typeface="宋体"/>
                <a:cs typeface="Times New Roman"/>
              </a:rPr>
              <a:t>}</a:t>
            </a:r>
            <a:br>
              <a:rPr lang="en-US" altLang="zh-CN" sz="1200" dirty="0">
                <a:latin typeface="Consolas"/>
                <a:ea typeface="宋体"/>
                <a:cs typeface="Times New Roman"/>
              </a:rPr>
            </a:br>
            <a:r>
              <a:rPr lang="en-US" altLang="zh-CN" sz="12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uniroot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1200" dirty="0" err="1">
                <a:latin typeface="Consolas"/>
                <a:ea typeface="宋体"/>
                <a:cs typeface="Times New Roman"/>
              </a:rPr>
              <a:t>f2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1200" b="1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c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0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12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))$root</a:t>
            </a:r>
            <a:endParaRPr lang="zh-CN" altLang="zh-CN" sz="1200" dirty="0">
              <a:latin typeface="Consolas"/>
              <a:ea typeface="宋体"/>
              <a:cs typeface="Times New Roman"/>
            </a:endParaRPr>
          </a:p>
          <a:p>
            <a:pPr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 smtClean="0">
                <a:latin typeface="Consolas"/>
                <a:ea typeface="宋体"/>
                <a:cs typeface="Times New Roman"/>
              </a:rPr>
              <a:t>## </a:t>
            </a:r>
            <a:r>
              <a:rPr lang="en-US" altLang="zh-CN" sz="1200" dirty="0">
                <a:latin typeface="Consolas"/>
                <a:ea typeface="宋体"/>
                <a:cs typeface="Times New Roman"/>
              </a:rPr>
              <a:t>[1] 0.0688</a:t>
            </a:r>
            <a:endParaRPr lang="zh-CN" altLang="zh-CN" sz="1200" dirty="0">
              <a:latin typeface="Consolas"/>
              <a:ea typeface="宋体"/>
              <a:cs typeface="Times New Roman"/>
            </a:endParaRPr>
          </a:p>
          <a:p>
            <a:pPr latinLnBrk="1">
              <a:spcBef>
                <a:spcPts val="0"/>
              </a:spcBef>
              <a:spcAft>
                <a:spcPts val="0"/>
              </a:spcAft>
              <a:buNone/>
            </a:pPr>
            <a:endParaRPr lang="zh-CN" altLang="zh-CN" sz="12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4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母板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演示文稿9">
  <a:themeElements>
    <a:clrScheme name="演示文稿9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000000"/>
      </a:folHlink>
    </a:clrScheme>
    <a:fontScheme name="演示文稿9">
      <a:majorFont>
        <a:latin typeface="Arial"/>
        <a:ea typeface="黑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母板1</Template>
  <TotalTime>21963</TotalTime>
  <Words>3475</Words>
  <Application>Microsoft Office PowerPoint</Application>
  <PresentationFormat>全屏显示(4:3)</PresentationFormat>
  <Paragraphs>706</Paragraphs>
  <Slides>72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91" baseType="lpstr">
      <vt:lpstr>Batang</vt:lpstr>
      <vt:lpstr>黑体</vt:lpstr>
      <vt:lpstr>华文新魏</vt:lpstr>
      <vt:lpstr>楷体</vt:lpstr>
      <vt:lpstr>楷体_GB2312</vt:lpstr>
      <vt:lpstr>宋体</vt:lpstr>
      <vt:lpstr>Arial</vt:lpstr>
      <vt:lpstr>Cambria</vt:lpstr>
      <vt:lpstr>Consolas</vt:lpstr>
      <vt:lpstr>Symbol</vt:lpstr>
      <vt:lpstr>Symbol Tiger</vt:lpstr>
      <vt:lpstr>Times New Roman</vt:lpstr>
      <vt:lpstr>Verdana</vt:lpstr>
      <vt:lpstr>Wingdings</vt:lpstr>
      <vt:lpstr>Wingdings 2</vt:lpstr>
      <vt:lpstr>母板1</vt:lpstr>
      <vt:lpstr>演示文稿9</vt:lpstr>
      <vt:lpstr>Equation</vt:lpstr>
      <vt:lpstr>Document</vt:lpstr>
      <vt:lpstr>收益率  （Yield Rate）</vt:lpstr>
      <vt:lpstr>主要内容</vt:lpstr>
      <vt:lpstr> </vt:lpstr>
      <vt:lpstr>PowerPoint 演示文稿</vt:lpstr>
      <vt:lpstr>PowerPoint 演示文稿</vt:lpstr>
      <vt:lpstr>PowerPoint 演示文稿</vt:lpstr>
      <vt:lpstr>Example </vt:lpstr>
      <vt:lpstr>Solution: </vt:lpstr>
      <vt:lpstr>PowerPoint 演示文稿</vt:lpstr>
      <vt:lpstr>求解收益率可能出现的三种情况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收益率唯一性的条件</vt:lpstr>
      <vt:lpstr>PowerPoint 演示文稿</vt:lpstr>
      <vt:lpstr>PowerPoint 演示文稿</vt:lpstr>
      <vt:lpstr>PowerPoint 演示文稿</vt:lpstr>
      <vt:lpstr>PowerPoint 演示文稿</vt:lpstr>
      <vt:lpstr> 基金的收益率：         基金的利息度量 (Interest measurement of a fund) </vt:lpstr>
      <vt:lpstr>币值加权收益率：精确计算</vt:lpstr>
      <vt:lpstr>PowerPoint 演示文稿</vt:lpstr>
      <vt:lpstr>PowerPoint 演示文稿</vt:lpstr>
      <vt:lpstr>Example </vt:lpstr>
      <vt:lpstr>解：</vt:lpstr>
      <vt:lpstr>近似值14.29%，精确值14.33%，误差为0.04%</vt:lpstr>
      <vt:lpstr>时间加权收益率 （time-weighted rates of interest）</vt:lpstr>
      <vt:lpstr>PowerPoint 演示文稿</vt:lpstr>
      <vt:lpstr>时间加权收益率的计算</vt:lpstr>
      <vt:lpstr>PowerPoint 演示文稿</vt:lpstr>
      <vt:lpstr>Example</vt:lpstr>
      <vt:lpstr>PowerPoint 演示文稿</vt:lpstr>
      <vt:lpstr>PowerPoint 演示文稿</vt:lpstr>
      <vt:lpstr>Exercise </vt:lpstr>
      <vt:lpstr>PowerPoint 演示文稿</vt:lpstr>
      <vt:lpstr>再投资与修正收益率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基金的收益分配  (Allocating investment income)</vt:lpstr>
      <vt:lpstr>PowerPoint 演示文稿</vt:lpstr>
      <vt:lpstr>投资组合法 (portfolio methods)</vt:lpstr>
      <vt:lpstr>PowerPoint 演示文稿</vt:lpstr>
      <vt:lpstr>PowerPoint 演示文稿</vt:lpstr>
      <vt:lpstr>投资年度法 (investment year method，new year method)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Exercise</vt:lpstr>
      <vt:lpstr>Solution :</vt:lpstr>
      <vt:lpstr>Exercise</vt:lpstr>
      <vt:lpstr>PowerPoint 演示文稿</vt:lpstr>
      <vt:lpstr>Exercise</vt:lpstr>
      <vt:lpstr>Solution </vt:lpstr>
      <vt:lpstr>Exercise</vt:lpstr>
      <vt:lpstr>Solution</vt:lpstr>
      <vt:lpstr>PowerPoint 演示文稿</vt:lpstr>
      <vt:lpstr>PowerPoint 演示文稿</vt:lpstr>
      <vt:lpstr>PowerPoint 演示文稿</vt:lpstr>
      <vt:lpstr>PowerPoint 演示文稿</vt:lpstr>
    </vt:vector>
  </TitlesOfParts>
  <Company>中国人民大学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ESI提升计划</dc:title>
  <dc:creator>J</dc:creator>
  <cp:lastModifiedBy>meng</cp:lastModifiedBy>
  <cp:revision>2611</cp:revision>
  <cp:lastPrinted>2014-03-25T07:52:42Z</cp:lastPrinted>
  <dcterms:created xsi:type="dcterms:W3CDTF">2003-12-29T03:18:02Z</dcterms:created>
  <dcterms:modified xsi:type="dcterms:W3CDTF">2018-12-11T06:53:26Z</dcterms:modified>
</cp:coreProperties>
</file>